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Proxima Nova"/>
      <p:regular r:id="rId46"/>
      <p:bold r:id="rId47"/>
      <p:italic r:id="rId48"/>
      <p:boldItalic r:id="rId49"/>
    </p:embeddedFont>
    <p:embeddedFont>
      <p:font typeface="Merriweather Light"/>
      <p:regular r:id="rId50"/>
      <p:bold r:id="rId51"/>
      <p:italic r:id="rId52"/>
      <p:boldItalic r:id="rId53"/>
    </p:embeddedFont>
    <p:embeddedFont>
      <p:font typeface="Bitter"/>
      <p:regular r:id="rId54"/>
      <p:bold r:id="rId55"/>
      <p:italic r:id="rId56"/>
      <p:boldItalic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2" roundtripDataSignature="AMtx7mjh7v1ZxjGmthAN3+BkZ/U4TXqM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3AED90-1BF0-43EB-8C82-7175B103955A}">
  <a:tblStyle styleId="{EB3AED90-1BF0-43EB-8C82-7175B103955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oximaNova-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RobotoMon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erriweatherLight-bold.fntdata"/><Relationship Id="rId50" Type="http://schemas.openxmlformats.org/officeDocument/2006/relationships/font" Target="fonts/MerriweatherLight-regular.fntdata"/><Relationship Id="rId53" Type="http://schemas.openxmlformats.org/officeDocument/2006/relationships/font" Target="fonts/MerriweatherLight-boldItalic.fntdata"/><Relationship Id="rId52" Type="http://schemas.openxmlformats.org/officeDocument/2006/relationships/font" Target="fonts/MerriweatherLight-italic.fntdata"/><Relationship Id="rId11" Type="http://schemas.openxmlformats.org/officeDocument/2006/relationships/slide" Target="slides/slide5.xml"/><Relationship Id="rId55" Type="http://schemas.openxmlformats.org/officeDocument/2006/relationships/font" Target="fonts/Bitter-bold.fntdata"/><Relationship Id="rId10" Type="http://schemas.openxmlformats.org/officeDocument/2006/relationships/slide" Target="slides/slide4.xml"/><Relationship Id="rId54" Type="http://schemas.openxmlformats.org/officeDocument/2006/relationships/font" Target="fonts/Bitter-regular.fntdata"/><Relationship Id="rId13" Type="http://schemas.openxmlformats.org/officeDocument/2006/relationships/slide" Target="slides/slide7.xml"/><Relationship Id="rId57" Type="http://schemas.openxmlformats.org/officeDocument/2006/relationships/font" Target="fonts/Bitter-boldItalic.fntdata"/><Relationship Id="rId12" Type="http://schemas.openxmlformats.org/officeDocument/2006/relationships/slide" Target="slides/slide6.xml"/><Relationship Id="rId56" Type="http://schemas.openxmlformats.org/officeDocument/2006/relationships/font" Target="fonts/Bitter-italic.fntdata"/><Relationship Id="rId15" Type="http://schemas.openxmlformats.org/officeDocument/2006/relationships/slide" Target="slides/slide9.xml"/><Relationship Id="rId59" Type="http://schemas.openxmlformats.org/officeDocument/2006/relationships/font" Target="fonts/RobotoMono-bold.fntdata"/><Relationship Id="rId14" Type="http://schemas.openxmlformats.org/officeDocument/2006/relationships/slide" Target="slides/slide8.xml"/><Relationship Id="rId58" Type="http://schemas.openxmlformats.org/officeDocument/2006/relationships/font" Target="fonts/RobotoMon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7da2a991e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7da2a991e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7da2a991e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7da2a991e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7da2a991e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7da2a991e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7da2a991e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7da2a991e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7da2a991e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7da2a991e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da2a991e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7da2a991e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7da2a991e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7da2a991e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7da2a991e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7da2a991e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27e71f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27e71f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強調一下 檔名是.cu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85b68a66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85b68a66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85b68a662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85b68a662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7da2a991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17da2a991e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7da2a991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17da2a991e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8"/>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28"/>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3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7"/>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37"/>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2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Bitter"/>
              <a:buNone/>
              <a:defRPr>
                <a:latin typeface="Bitter"/>
                <a:ea typeface="Bitter"/>
                <a:cs typeface="Bitter"/>
                <a:sym typeface="Bitter"/>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 name="Google Shape;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3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30"/>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3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3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34"/>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35"/>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35"/>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35"/>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35"/>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3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4" name="Google Shape;4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36"/>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47" name="Google Shape;4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Proxima Nova"/>
              <a:buChar char="●"/>
              <a:defRPr b="0" i="0" sz="18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8" name="Google Shape;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hyperlink" Target="https://docs.google.com/spreadsheets/u/0/d/1bt7snVV4ofRWHkDAHlOWQ7aUTqsbS3Fjs31Y1AaIRlU/edi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hyperlink" Target="mailto:root@nodeport.apps.edu-cloud.nchc.org.t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apollo.cs.nthu.edu.tw/pp22/setup-remote.s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ocs.nvidia.com/cuda/archive/11.0/cuda-memcheck/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docs.nvidia.com/cuda/archive/11.0/cuda-gdb/index.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ocs.nvidia.com/cuda/profiler-users-guide/index.html" TargetMode="External"/><Relationship Id="rId4" Type="http://schemas.openxmlformats.org/officeDocument/2006/relationships/image" Target="../media/image5.png"/><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portal.apps.edu-cloud.nchc.org.tw/" TargetMode="External"/><Relationship Id="rId4" Type="http://schemas.openxmlformats.org/officeDocument/2006/relationships/hyperlink" Target="https://hackmd.io/@enmingw32/pp22-nchc" TargetMode="External"/><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TW">
                <a:latin typeface="Bitter"/>
                <a:ea typeface="Bitter"/>
                <a:cs typeface="Bitter"/>
                <a:sym typeface="Bitter"/>
              </a:rPr>
              <a:t>Lab3 CUDA Basic</a:t>
            </a:r>
            <a:endParaRPr>
              <a:latin typeface="Bitter"/>
              <a:ea typeface="Bitter"/>
              <a:cs typeface="Bitter"/>
              <a:sym typeface="Bitter"/>
            </a:endParaRPr>
          </a:p>
        </p:txBody>
      </p:sp>
      <p:sp>
        <p:nvSpPr>
          <p:cNvPr id="60" name="Google Shape;60;p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i="1" lang="zh-TW" sz="1800">
                <a:latin typeface="Merriweather Light"/>
                <a:ea typeface="Merriweather Light"/>
                <a:cs typeface="Merriweather Light"/>
                <a:sym typeface="Merriweather Light"/>
              </a:rPr>
              <a:t>Nov, 2022 Parallel Programming</a:t>
            </a:r>
            <a:endParaRPr i="1" sz="1800">
              <a:latin typeface="Merriweather Light"/>
              <a:ea typeface="Merriweather Light"/>
              <a:cs typeface="Merriweather Light"/>
              <a:sym typeface="Merriweather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7da2a991ee_0_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Register</a:t>
            </a:r>
            <a:endParaRPr/>
          </a:p>
        </p:txBody>
      </p:sp>
      <p:pic>
        <p:nvPicPr>
          <p:cNvPr id="128" name="Google Shape;128;g17da2a991ee_0_22"/>
          <p:cNvPicPr preferRelativeResize="0"/>
          <p:nvPr/>
        </p:nvPicPr>
        <p:blipFill>
          <a:blip r:embed="rId3">
            <a:alphaModFix/>
          </a:blip>
          <a:stretch>
            <a:fillRect/>
          </a:stretch>
        </p:blipFill>
        <p:spPr>
          <a:xfrm>
            <a:off x="311697" y="1152475"/>
            <a:ext cx="3214378" cy="3416399"/>
          </a:xfrm>
          <a:prstGeom prst="rect">
            <a:avLst/>
          </a:prstGeom>
          <a:noFill/>
          <a:ln>
            <a:noFill/>
          </a:ln>
        </p:spPr>
      </p:pic>
      <p:sp>
        <p:nvSpPr>
          <p:cNvPr id="129" name="Google Shape;129;g17da2a991ee_0_22"/>
          <p:cNvSpPr/>
          <p:nvPr/>
        </p:nvSpPr>
        <p:spPr>
          <a:xfrm>
            <a:off x="2774975" y="1156225"/>
            <a:ext cx="798900" cy="35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7da2a991ee_0_22"/>
          <p:cNvSpPr/>
          <p:nvPr/>
        </p:nvSpPr>
        <p:spPr>
          <a:xfrm>
            <a:off x="846150" y="3368825"/>
            <a:ext cx="1963800" cy="35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17da2a991ee_0_22"/>
          <p:cNvSpPr txBox="1"/>
          <p:nvPr/>
        </p:nvSpPr>
        <p:spPr>
          <a:xfrm>
            <a:off x="2774975" y="752275"/>
            <a:ext cx="2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sp>
        <p:nvSpPr>
          <p:cNvPr id="132" name="Google Shape;132;g17da2a991ee_0_22"/>
          <p:cNvSpPr txBox="1"/>
          <p:nvPr/>
        </p:nvSpPr>
        <p:spPr>
          <a:xfrm>
            <a:off x="551850" y="3343925"/>
            <a:ext cx="2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pic>
        <p:nvPicPr>
          <p:cNvPr id="133" name="Google Shape;133;g17da2a991ee_0_22"/>
          <p:cNvPicPr preferRelativeResize="0"/>
          <p:nvPr/>
        </p:nvPicPr>
        <p:blipFill>
          <a:blip r:embed="rId4">
            <a:alphaModFix/>
          </a:blip>
          <a:stretch>
            <a:fillRect/>
          </a:stretch>
        </p:blipFill>
        <p:spPr>
          <a:xfrm>
            <a:off x="5436250" y="896950"/>
            <a:ext cx="2299803" cy="3820974"/>
          </a:xfrm>
          <a:prstGeom prst="rect">
            <a:avLst/>
          </a:prstGeom>
          <a:noFill/>
          <a:ln>
            <a:noFill/>
          </a:ln>
        </p:spPr>
      </p:pic>
      <p:sp>
        <p:nvSpPr>
          <p:cNvPr id="134" name="Google Shape;134;g17da2a991ee_0_22"/>
          <p:cNvSpPr/>
          <p:nvPr/>
        </p:nvSpPr>
        <p:spPr>
          <a:xfrm>
            <a:off x="5620025" y="2096600"/>
            <a:ext cx="2030400" cy="35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17da2a991ee_0_22"/>
          <p:cNvSpPr txBox="1"/>
          <p:nvPr/>
        </p:nvSpPr>
        <p:spPr>
          <a:xfrm>
            <a:off x="5129475" y="1633300"/>
            <a:ext cx="31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latin typeface="Proxima Nova"/>
                <a:ea typeface="Proxima Nova"/>
                <a:cs typeface="Proxima Nova"/>
                <a:sym typeface="Proxima Nova"/>
              </a:rPr>
              <a:t>Your gmail in </a:t>
            </a:r>
            <a:r>
              <a:rPr lang="zh-TW" u="sng">
                <a:solidFill>
                  <a:srgbClr val="0000FF"/>
                </a:solidFill>
                <a:latin typeface="Proxima Nova"/>
                <a:ea typeface="Proxima Nova"/>
                <a:cs typeface="Proxima Nova"/>
                <a:sym typeface="Proxima Nova"/>
                <a:hlinkClick r:id="rId5">
                  <a:extLst>
                    <a:ext uri="{A12FA001-AC4F-418D-AE19-62706E023703}">
                      <ahyp:hlinkClr val="tx"/>
                    </a:ext>
                  </a:extLst>
                </a:hlinkClick>
              </a:rPr>
              <a:t>this sheet</a:t>
            </a:r>
            <a:endParaRPr>
              <a:solidFill>
                <a:srgbClr val="0000FF"/>
              </a:solidFill>
              <a:latin typeface="Proxima Nova"/>
              <a:ea typeface="Proxima Nova"/>
              <a:cs typeface="Proxima Nova"/>
              <a:sym typeface="Proxima Nova"/>
            </a:endParaRPr>
          </a:p>
        </p:txBody>
      </p:sp>
      <p:sp>
        <p:nvSpPr>
          <p:cNvPr id="136" name="Google Shape;136;g17da2a991ee_0_22"/>
          <p:cNvSpPr/>
          <p:nvPr/>
        </p:nvSpPr>
        <p:spPr>
          <a:xfrm>
            <a:off x="5570950" y="3109550"/>
            <a:ext cx="2030400" cy="120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7da2a991ee_0_22"/>
          <p:cNvSpPr txBox="1"/>
          <p:nvPr/>
        </p:nvSpPr>
        <p:spPr>
          <a:xfrm>
            <a:off x="7650425" y="3175100"/>
            <a:ext cx="138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latin typeface="Proxima Nova"/>
                <a:ea typeface="Proxima Nova"/>
                <a:cs typeface="Proxima Nova"/>
                <a:sym typeface="Proxima Nova"/>
              </a:rPr>
              <a:t>Enter whatever you want</a:t>
            </a:r>
            <a:endParaRPr>
              <a:solidFill>
                <a:srgbClr val="FF0000"/>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7da2a991ee_0_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Login</a:t>
            </a:r>
            <a:endParaRPr/>
          </a:p>
        </p:txBody>
      </p:sp>
      <p:grpSp>
        <p:nvGrpSpPr>
          <p:cNvPr id="143" name="Google Shape;143;g17da2a991ee_0_38"/>
          <p:cNvGrpSpPr/>
          <p:nvPr/>
        </p:nvGrpSpPr>
        <p:grpSpPr>
          <a:xfrm>
            <a:off x="2964809" y="1117450"/>
            <a:ext cx="3214378" cy="3416399"/>
            <a:chOff x="-3" y="1103425"/>
            <a:chExt cx="3214378" cy="3416399"/>
          </a:xfrm>
        </p:grpSpPr>
        <p:pic>
          <p:nvPicPr>
            <p:cNvPr id="144" name="Google Shape;144;g17da2a991ee_0_38"/>
            <p:cNvPicPr preferRelativeResize="0"/>
            <p:nvPr/>
          </p:nvPicPr>
          <p:blipFill>
            <a:blip r:embed="rId3">
              <a:alphaModFix/>
            </a:blip>
            <a:stretch>
              <a:fillRect/>
            </a:stretch>
          </p:blipFill>
          <p:spPr>
            <a:xfrm>
              <a:off x="-3" y="1103425"/>
              <a:ext cx="3214378" cy="3416399"/>
            </a:xfrm>
            <a:prstGeom prst="rect">
              <a:avLst/>
            </a:prstGeom>
            <a:noFill/>
            <a:ln>
              <a:noFill/>
            </a:ln>
          </p:spPr>
        </p:pic>
        <p:sp>
          <p:nvSpPr>
            <p:cNvPr id="145" name="Google Shape;145;g17da2a991ee_0_38"/>
            <p:cNvSpPr/>
            <p:nvPr/>
          </p:nvSpPr>
          <p:spPr>
            <a:xfrm>
              <a:off x="527425" y="2752175"/>
              <a:ext cx="1963800" cy="35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7da2a991ee_0_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Start Container</a:t>
            </a:r>
            <a:endParaRPr/>
          </a:p>
        </p:txBody>
      </p:sp>
      <p:sp>
        <p:nvSpPr>
          <p:cNvPr id="151" name="Google Shape;151;g17da2a991ee_0_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g17da2a991ee_0_53"/>
          <p:cNvPicPr preferRelativeResize="0"/>
          <p:nvPr/>
        </p:nvPicPr>
        <p:blipFill>
          <a:blip r:embed="rId3">
            <a:alphaModFix/>
          </a:blip>
          <a:stretch>
            <a:fillRect/>
          </a:stretch>
        </p:blipFill>
        <p:spPr>
          <a:xfrm>
            <a:off x="0" y="1152475"/>
            <a:ext cx="5624825" cy="3476315"/>
          </a:xfrm>
          <a:prstGeom prst="rect">
            <a:avLst/>
          </a:prstGeom>
          <a:noFill/>
          <a:ln>
            <a:noFill/>
          </a:ln>
        </p:spPr>
      </p:pic>
      <p:sp>
        <p:nvSpPr>
          <p:cNvPr id="153" name="Google Shape;153;g17da2a991ee_0_53"/>
          <p:cNvSpPr/>
          <p:nvPr/>
        </p:nvSpPr>
        <p:spPr>
          <a:xfrm>
            <a:off x="123050" y="2109100"/>
            <a:ext cx="1096200" cy="43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7da2a991ee_0_53"/>
          <p:cNvSpPr/>
          <p:nvPr/>
        </p:nvSpPr>
        <p:spPr>
          <a:xfrm>
            <a:off x="4977475" y="3347650"/>
            <a:ext cx="647400" cy="64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g17da2a991ee_0_53"/>
          <p:cNvPicPr preferRelativeResize="0"/>
          <p:nvPr/>
        </p:nvPicPr>
        <p:blipFill>
          <a:blip r:embed="rId4">
            <a:alphaModFix/>
          </a:blip>
          <a:stretch>
            <a:fillRect/>
          </a:stretch>
        </p:blipFill>
        <p:spPr>
          <a:xfrm>
            <a:off x="5838969" y="1835975"/>
            <a:ext cx="3275151" cy="2450850"/>
          </a:xfrm>
          <a:prstGeom prst="rect">
            <a:avLst/>
          </a:prstGeom>
          <a:noFill/>
          <a:ln>
            <a:noFill/>
          </a:ln>
        </p:spPr>
      </p:pic>
      <p:sp>
        <p:nvSpPr>
          <p:cNvPr id="156" name="Google Shape;156;g17da2a991ee_0_53"/>
          <p:cNvSpPr/>
          <p:nvPr/>
        </p:nvSpPr>
        <p:spPr>
          <a:xfrm>
            <a:off x="5979550" y="2937700"/>
            <a:ext cx="647400" cy="33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7da2a991ee_0_53"/>
          <p:cNvSpPr txBox="1"/>
          <p:nvPr/>
        </p:nvSpPr>
        <p:spPr>
          <a:xfrm>
            <a:off x="1268350" y="2128000"/>
            <a:ext cx="2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sp>
        <p:nvSpPr>
          <p:cNvPr id="158" name="Google Shape;158;g17da2a991ee_0_53"/>
          <p:cNvSpPr txBox="1"/>
          <p:nvPr/>
        </p:nvSpPr>
        <p:spPr>
          <a:xfrm>
            <a:off x="4683175" y="3525475"/>
            <a:ext cx="2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sp>
        <p:nvSpPr>
          <p:cNvPr id="159" name="Google Shape;159;g17da2a991ee_0_53"/>
          <p:cNvSpPr txBox="1"/>
          <p:nvPr/>
        </p:nvSpPr>
        <p:spPr>
          <a:xfrm>
            <a:off x="6702650" y="2905000"/>
            <a:ext cx="2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latin typeface="Proxima Nova"/>
                <a:ea typeface="Proxima Nova"/>
                <a:cs typeface="Proxima Nova"/>
                <a:sym typeface="Proxima Nova"/>
              </a:rPr>
              <a:t>3</a:t>
            </a:r>
            <a:endParaRPr>
              <a:solidFill>
                <a:srgbClr val="FF0000"/>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7da2a991ee_0_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Access the Container</a:t>
            </a:r>
            <a:endParaRPr/>
          </a:p>
        </p:txBody>
      </p:sp>
      <p:sp>
        <p:nvSpPr>
          <p:cNvPr id="165" name="Google Shape;165;g17da2a991ee_0_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SSH</a:t>
            </a:r>
            <a:endParaRPr/>
          </a:p>
          <a:p>
            <a:pPr indent="-317500" lvl="1" marL="914400" rtl="0" algn="l">
              <a:spcBef>
                <a:spcPts val="0"/>
              </a:spcBef>
              <a:spcAft>
                <a:spcPts val="0"/>
              </a:spcAft>
              <a:buSzPts val="1400"/>
              <a:buChar char="○"/>
            </a:pPr>
            <a:r>
              <a:rPr lang="zh-TW"/>
              <a:t>The port number will be different </a:t>
            </a:r>
            <a:endParaRPr/>
          </a:p>
          <a:p>
            <a:pPr indent="-342900" lvl="0" marL="457200" rtl="0" algn="l">
              <a:spcBef>
                <a:spcPts val="0"/>
              </a:spcBef>
              <a:spcAft>
                <a:spcPts val="0"/>
              </a:spcAft>
              <a:buSzPts val="1800"/>
              <a:buChar char="●"/>
            </a:pPr>
            <a:r>
              <a:rPr lang="zh-TW"/>
              <a:t>Codeserver (the web version of vscode)</a:t>
            </a:r>
            <a:endParaRPr/>
          </a:p>
          <a:p>
            <a:pPr indent="-317500" lvl="1" marL="914400" rtl="0" algn="l">
              <a:spcBef>
                <a:spcPts val="0"/>
              </a:spcBef>
              <a:spcAft>
                <a:spcPts val="0"/>
              </a:spcAft>
              <a:buSzPts val="1400"/>
              <a:buChar char="○"/>
            </a:pPr>
            <a:r>
              <a:rPr lang="zh-TW"/>
              <a:t>Click the “code-server” button</a:t>
            </a:r>
            <a:endParaRPr/>
          </a:p>
        </p:txBody>
      </p:sp>
      <p:pic>
        <p:nvPicPr>
          <p:cNvPr id="166" name="Google Shape;166;g17da2a991ee_0_66"/>
          <p:cNvPicPr preferRelativeResize="0"/>
          <p:nvPr/>
        </p:nvPicPr>
        <p:blipFill>
          <a:blip r:embed="rId3">
            <a:alphaModFix/>
          </a:blip>
          <a:stretch>
            <a:fillRect/>
          </a:stretch>
        </p:blipFill>
        <p:spPr>
          <a:xfrm>
            <a:off x="457219" y="2368525"/>
            <a:ext cx="3275151" cy="2450850"/>
          </a:xfrm>
          <a:prstGeom prst="rect">
            <a:avLst/>
          </a:prstGeom>
          <a:noFill/>
          <a:ln>
            <a:noFill/>
          </a:ln>
        </p:spPr>
      </p:pic>
      <p:sp>
        <p:nvSpPr>
          <p:cNvPr id="167" name="Google Shape;167;g17da2a991ee_0_66"/>
          <p:cNvSpPr/>
          <p:nvPr/>
        </p:nvSpPr>
        <p:spPr>
          <a:xfrm>
            <a:off x="2683875" y="4358650"/>
            <a:ext cx="245400" cy="210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g17da2a991ee_0_66"/>
          <p:cNvPicPr preferRelativeResize="0"/>
          <p:nvPr/>
        </p:nvPicPr>
        <p:blipFill>
          <a:blip r:embed="rId4">
            <a:alphaModFix/>
          </a:blip>
          <a:stretch>
            <a:fillRect/>
          </a:stretch>
        </p:blipFill>
        <p:spPr>
          <a:xfrm>
            <a:off x="5531379" y="1184262"/>
            <a:ext cx="3002501" cy="2100475"/>
          </a:xfrm>
          <a:prstGeom prst="rect">
            <a:avLst/>
          </a:prstGeom>
          <a:noFill/>
          <a:ln>
            <a:noFill/>
          </a:ln>
        </p:spPr>
      </p:pic>
      <p:cxnSp>
        <p:nvCxnSpPr>
          <p:cNvPr id="169" name="Google Shape;169;g17da2a991ee_0_66"/>
          <p:cNvCxnSpPr>
            <a:stCxn id="167" idx="3"/>
            <a:endCxn id="168" idx="1"/>
          </p:cNvCxnSpPr>
          <p:nvPr/>
        </p:nvCxnSpPr>
        <p:spPr>
          <a:xfrm flipH="1" rot="10800000">
            <a:off x="2929275" y="2234500"/>
            <a:ext cx="2602200" cy="2229300"/>
          </a:xfrm>
          <a:prstGeom prst="straightConnector1">
            <a:avLst/>
          </a:prstGeom>
          <a:noFill/>
          <a:ln cap="flat" cmpd="sng" w="28575">
            <a:solidFill>
              <a:srgbClr val="FF0000"/>
            </a:solidFill>
            <a:prstDash val="solid"/>
            <a:round/>
            <a:headEnd len="med" w="med" type="none"/>
            <a:tailEnd len="med" w="med" type="triangle"/>
          </a:ln>
        </p:spPr>
      </p:cxnSp>
      <p:sp>
        <p:nvSpPr>
          <p:cNvPr id="170" name="Google Shape;170;g17da2a991ee_0_66"/>
          <p:cNvSpPr txBox="1"/>
          <p:nvPr/>
        </p:nvSpPr>
        <p:spPr>
          <a:xfrm>
            <a:off x="5255625" y="3451250"/>
            <a:ext cx="402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Proxima Nova"/>
                <a:ea typeface="Proxima Nova"/>
                <a:cs typeface="Proxima Nova"/>
                <a:sym typeface="Proxima Nova"/>
              </a:rPr>
              <a:t>MobaXterm or Terminal:</a:t>
            </a:r>
            <a:endParaRPr>
              <a:latin typeface="Proxima Nova"/>
              <a:ea typeface="Proxima Nova"/>
              <a:cs typeface="Proxima Nova"/>
              <a:sym typeface="Proxima Nova"/>
            </a:endParaRPr>
          </a:p>
          <a:p>
            <a:pPr indent="0" lvl="0" marL="0" rtl="0" algn="l">
              <a:spcBef>
                <a:spcPts val="0"/>
              </a:spcBef>
              <a:spcAft>
                <a:spcPts val="0"/>
              </a:spcAft>
              <a:buNone/>
            </a:pPr>
            <a:r>
              <a:rPr lang="zh-TW" sz="1100">
                <a:latin typeface="Proxima Nova"/>
                <a:ea typeface="Proxima Nova"/>
                <a:cs typeface="Proxima Nova"/>
                <a:sym typeface="Proxima Nova"/>
              </a:rPr>
              <a:t>ssh </a:t>
            </a:r>
            <a:r>
              <a:rPr lang="zh-TW" sz="1100" u="sng">
                <a:solidFill>
                  <a:schemeClr val="hlink"/>
                </a:solidFill>
                <a:latin typeface="Proxima Nova"/>
                <a:ea typeface="Proxima Nova"/>
                <a:cs typeface="Proxima Nova"/>
                <a:sym typeface="Proxima Nova"/>
                <a:hlinkClick r:id="rId5"/>
              </a:rPr>
              <a:t>root@nodeport.apps.edu-cloud.nchc.org.tw</a:t>
            </a:r>
            <a:r>
              <a:rPr lang="zh-TW" sz="1100">
                <a:latin typeface="Proxima Nova"/>
                <a:ea typeface="Proxima Nova"/>
                <a:cs typeface="Proxima Nova"/>
                <a:sym typeface="Proxima Nova"/>
              </a:rPr>
              <a:t> -p </a:t>
            </a:r>
            <a:r>
              <a:rPr lang="zh-TW" sz="1100">
                <a:solidFill>
                  <a:srgbClr val="FF0000"/>
                </a:solidFill>
                <a:latin typeface="Proxima Nova"/>
                <a:ea typeface="Proxima Nova"/>
                <a:cs typeface="Proxima Nova"/>
                <a:sym typeface="Proxima Nova"/>
              </a:rPr>
              <a:t>32157</a:t>
            </a:r>
            <a:endParaRPr sz="1100">
              <a:solidFill>
                <a:srgbClr val="FF0000"/>
              </a:solidFill>
              <a:latin typeface="Proxima Nova"/>
              <a:ea typeface="Proxima Nova"/>
              <a:cs typeface="Proxima Nova"/>
              <a:sym typeface="Proxima Nova"/>
            </a:endParaRPr>
          </a:p>
        </p:txBody>
      </p:sp>
      <p:cxnSp>
        <p:nvCxnSpPr>
          <p:cNvPr id="171" name="Google Shape;171;g17da2a991ee_0_66"/>
          <p:cNvCxnSpPr/>
          <p:nvPr/>
        </p:nvCxnSpPr>
        <p:spPr>
          <a:xfrm>
            <a:off x="7596125" y="1429525"/>
            <a:ext cx="953100" cy="2291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7da2a991ee_0_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User &amp; Password</a:t>
            </a:r>
            <a:endParaRPr/>
          </a:p>
        </p:txBody>
      </p:sp>
      <p:sp>
        <p:nvSpPr>
          <p:cNvPr id="177" name="Google Shape;177;g17da2a991ee_0_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User: root</a:t>
            </a:r>
            <a:endParaRPr/>
          </a:p>
          <a:p>
            <a:pPr indent="-342900" lvl="0" marL="457200" rtl="0" algn="l">
              <a:spcBef>
                <a:spcPts val="0"/>
              </a:spcBef>
              <a:spcAft>
                <a:spcPts val="0"/>
              </a:spcAft>
              <a:buSzPts val="1800"/>
              <a:buChar char="●"/>
            </a:pPr>
            <a:r>
              <a:rPr lang="zh-TW"/>
              <a:t>Password: student</a:t>
            </a:r>
            <a:endParaRPr/>
          </a:p>
          <a:p>
            <a:pPr indent="-317500" lvl="1" marL="914400" rtl="0" algn="l">
              <a:spcBef>
                <a:spcPts val="0"/>
              </a:spcBef>
              <a:spcAft>
                <a:spcPts val="0"/>
              </a:spcAft>
              <a:buSzPts val="1400"/>
              <a:buChar char="○"/>
            </a:pPr>
            <a:r>
              <a:rPr lang="zh-TW"/>
              <a:t>The password of </a:t>
            </a:r>
            <a:r>
              <a:rPr lang="zh-TW">
                <a:solidFill>
                  <a:srgbClr val="FF9900"/>
                </a:solidFill>
              </a:rPr>
              <a:t>ssh</a:t>
            </a:r>
            <a:r>
              <a:rPr lang="zh-TW"/>
              <a:t> </a:t>
            </a:r>
            <a:r>
              <a:rPr lang="zh-TW"/>
              <a:t>and </a:t>
            </a:r>
            <a:r>
              <a:rPr lang="zh-TW">
                <a:solidFill>
                  <a:srgbClr val="FF9900"/>
                </a:solidFill>
              </a:rPr>
              <a:t>code-server</a:t>
            </a:r>
            <a:r>
              <a:rPr lang="zh-TW"/>
              <a:t> is the same</a:t>
            </a:r>
            <a:endParaRPr/>
          </a:p>
        </p:txBody>
      </p:sp>
      <p:pic>
        <p:nvPicPr>
          <p:cNvPr id="178" name="Google Shape;178;g17da2a991ee_0_97"/>
          <p:cNvPicPr preferRelativeResize="0"/>
          <p:nvPr/>
        </p:nvPicPr>
        <p:blipFill>
          <a:blip r:embed="rId3">
            <a:alphaModFix/>
          </a:blip>
          <a:stretch>
            <a:fillRect/>
          </a:stretch>
        </p:blipFill>
        <p:spPr>
          <a:xfrm>
            <a:off x="2802999" y="2571749"/>
            <a:ext cx="4743299" cy="195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7da2a991ee_0_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First-time Setup Script</a:t>
            </a:r>
            <a:endParaRPr/>
          </a:p>
        </p:txBody>
      </p:sp>
      <p:sp>
        <p:nvSpPr>
          <p:cNvPr id="184" name="Google Shape;184;g17da2a991ee_0_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Open terminal in the container:</a:t>
            </a:r>
            <a:endParaRPr/>
          </a:p>
          <a:p>
            <a:pPr indent="0" lvl="0" marL="0" rtl="0" algn="l">
              <a:spcBef>
                <a:spcPts val="0"/>
              </a:spcBef>
              <a:spcAft>
                <a:spcPts val="0"/>
              </a:spcAft>
              <a:buNone/>
            </a:pPr>
            <a:r>
              <a:rPr lang="zh-TW"/>
              <a:t>    </a:t>
            </a:r>
            <a:r>
              <a:rPr lang="zh-TW" sz="1400">
                <a:highlight>
                  <a:srgbClr val="CCCCCC"/>
                </a:highlight>
                <a:latin typeface="Roboto Mono"/>
                <a:ea typeface="Roboto Mono"/>
                <a:cs typeface="Roboto Mono"/>
                <a:sym typeface="Roboto Mono"/>
              </a:rPr>
              <a:t>bash &lt;(curl -s </a:t>
            </a:r>
            <a:r>
              <a:rPr lang="zh-TW" sz="1400" u="sng">
                <a:solidFill>
                  <a:schemeClr val="hlink"/>
                </a:solidFill>
                <a:highlight>
                  <a:srgbClr val="CCCCCC"/>
                </a:highlight>
                <a:latin typeface="Roboto Mono"/>
                <a:ea typeface="Roboto Mono"/>
                <a:cs typeface="Roboto Mono"/>
                <a:sym typeface="Roboto Mono"/>
                <a:hlinkClick r:id="rId3"/>
              </a:rPr>
              <a:t>https://apollo.cs.nthu.edu.tw/pp22/setup-remote.sh</a:t>
            </a:r>
            <a:r>
              <a:rPr lang="zh-TW" sz="1400">
                <a:highlight>
                  <a:srgbClr val="CCCCCC"/>
                </a:highlight>
                <a:latin typeface="Roboto Mono"/>
                <a:ea typeface="Roboto Mono"/>
                <a:cs typeface="Roboto Mono"/>
                <a:sym typeface="Roboto Mono"/>
              </a:rPr>
              <a:t>)</a:t>
            </a:r>
            <a:endParaRPr sz="1400">
              <a:highlight>
                <a:srgbClr val="CCCCCC"/>
              </a:highlight>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0"/>
              </a:spcBef>
              <a:spcAft>
                <a:spcPts val="0"/>
              </a:spcAft>
              <a:buNone/>
            </a:pPr>
            <a:r>
              <a:rPr lang="zh-TW"/>
              <a:t>The script will execute the following commands:</a:t>
            </a:r>
            <a:endParaRPr/>
          </a:p>
          <a:p>
            <a:pPr indent="-342900" lvl="0" marL="457200" rtl="0" algn="l">
              <a:spcBef>
                <a:spcPts val="0"/>
              </a:spcBef>
              <a:spcAft>
                <a:spcPts val="0"/>
              </a:spcAft>
              <a:buSzPts val="1800"/>
              <a:buChar char="●"/>
            </a:pPr>
            <a:r>
              <a:rPr lang="zh-TW"/>
              <a:t>Set proper </a:t>
            </a:r>
            <a:r>
              <a:rPr lang="zh-TW">
                <a:solidFill>
                  <a:srgbClr val="FF0000"/>
                </a:solidFill>
              </a:rPr>
              <a:t>bash</a:t>
            </a:r>
            <a:r>
              <a:rPr lang="zh-TW"/>
              <a:t> config for homework and lab judger (e.g., hw3-2-judge)</a:t>
            </a:r>
            <a:endParaRPr/>
          </a:p>
          <a:p>
            <a:pPr indent="-342900" lvl="0" marL="457200" rtl="0" algn="l">
              <a:spcBef>
                <a:spcPts val="0"/>
              </a:spcBef>
              <a:spcAft>
                <a:spcPts val="0"/>
              </a:spcAft>
              <a:buSzPts val="1800"/>
              <a:buChar char="●"/>
            </a:pPr>
            <a:r>
              <a:rPr lang="zh-TW"/>
              <a:t>Generate ssh key and install it on Apollo (you will be prompted to enter your Apollo account name and password)</a:t>
            </a:r>
            <a:endParaRPr/>
          </a:p>
          <a:p>
            <a:pPr indent="0" lvl="0" marL="0" rtl="0" algn="l">
              <a:spcBef>
                <a:spcPts val="0"/>
              </a:spcBef>
              <a:spcAft>
                <a:spcPts val="0"/>
              </a:spcAft>
              <a:buNone/>
            </a:pPr>
            <a:r>
              <a:rPr lang="zh-TW"/>
              <a:t>Run this script only </a:t>
            </a:r>
            <a:r>
              <a:rPr lang="zh-TW">
                <a:solidFill>
                  <a:srgbClr val="FF0000"/>
                </a:solidFill>
              </a:rPr>
              <a:t>once</a:t>
            </a:r>
            <a:r>
              <a:rPr lang="zh-TW"/>
              <a:t>, even you relaunched your container (since your personal data will be kept).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7da2a991ee_0_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7da2a991ee_0_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g17da2a991ee_0_86"/>
          <p:cNvPicPr preferRelativeResize="0"/>
          <p:nvPr/>
        </p:nvPicPr>
        <p:blipFill>
          <a:blip r:embed="rId3">
            <a:alphaModFix/>
          </a:blip>
          <a:stretch>
            <a:fillRect/>
          </a:stretch>
        </p:blipFill>
        <p:spPr>
          <a:xfrm>
            <a:off x="0" y="561254"/>
            <a:ext cx="9144001" cy="4259293"/>
          </a:xfrm>
          <a:prstGeom prst="rect">
            <a:avLst/>
          </a:prstGeom>
          <a:noFill/>
          <a:ln>
            <a:noFill/>
          </a:ln>
        </p:spPr>
      </p:pic>
      <p:sp>
        <p:nvSpPr>
          <p:cNvPr id="192" name="Google Shape;192;g17da2a991ee_0_86"/>
          <p:cNvSpPr/>
          <p:nvPr/>
        </p:nvSpPr>
        <p:spPr>
          <a:xfrm>
            <a:off x="2354525" y="960050"/>
            <a:ext cx="911100" cy="26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7da2a991ee_0_86"/>
          <p:cNvSpPr/>
          <p:nvPr/>
        </p:nvSpPr>
        <p:spPr>
          <a:xfrm>
            <a:off x="4251775" y="1588950"/>
            <a:ext cx="387300" cy="26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7da2a991ee_0_86"/>
          <p:cNvSpPr/>
          <p:nvPr/>
        </p:nvSpPr>
        <p:spPr>
          <a:xfrm>
            <a:off x="2896675" y="2035675"/>
            <a:ext cx="1482000" cy="26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7da2a991ee_0_86"/>
          <p:cNvSpPr/>
          <p:nvPr/>
        </p:nvSpPr>
        <p:spPr>
          <a:xfrm>
            <a:off x="204025" y="4157175"/>
            <a:ext cx="2304600" cy="341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7da2a991ee_0_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Stop your container</a:t>
            </a:r>
            <a:endParaRPr/>
          </a:p>
        </p:txBody>
      </p:sp>
      <p:sp>
        <p:nvSpPr>
          <p:cNvPr id="201" name="Google Shape;201;g17da2a991ee_0_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Font typeface="Bitter"/>
              <a:buChar char="❖"/>
            </a:pPr>
            <a:r>
              <a:rPr lang="zh-TW">
                <a:solidFill>
                  <a:srgbClr val="FF0000"/>
                </a:solidFill>
                <a:latin typeface="Bitter"/>
                <a:ea typeface="Bitter"/>
                <a:cs typeface="Bitter"/>
                <a:sym typeface="Bitter"/>
              </a:rPr>
              <a:t>Please stop your container if you aren’t using it; </a:t>
            </a:r>
            <a:br>
              <a:rPr lang="zh-TW">
                <a:solidFill>
                  <a:srgbClr val="FF0000"/>
                </a:solidFill>
                <a:latin typeface="Bitter"/>
                <a:ea typeface="Bitter"/>
                <a:cs typeface="Bitter"/>
                <a:sym typeface="Bitter"/>
              </a:rPr>
            </a:br>
            <a:r>
              <a:rPr lang="zh-TW">
                <a:solidFill>
                  <a:srgbClr val="FF0000"/>
                </a:solidFill>
                <a:latin typeface="Bitter"/>
                <a:ea typeface="Bitter"/>
                <a:cs typeface="Bitter"/>
                <a:sym typeface="Bitter"/>
              </a:rPr>
              <a:t>otherwise, other students may not have enough GPU resources</a:t>
            </a:r>
            <a:endParaRPr>
              <a:solidFill>
                <a:srgbClr val="FF0000"/>
              </a:solidFill>
              <a:latin typeface="Bitter"/>
              <a:ea typeface="Bitter"/>
              <a:cs typeface="Bitter"/>
              <a:sym typeface="Bitter"/>
            </a:endParaRPr>
          </a:p>
          <a:p>
            <a:pPr indent="-342900" lvl="0" marL="457200" rtl="0" algn="l">
              <a:spcBef>
                <a:spcPts val="0"/>
              </a:spcBef>
              <a:spcAft>
                <a:spcPts val="0"/>
              </a:spcAft>
              <a:buClr>
                <a:schemeClr val="dk1"/>
              </a:buClr>
              <a:buSzPts val="1800"/>
              <a:buFont typeface="Bitter"/>
              <a:buChar char="❖"/>
            </a:pPr>
            <a:r>
              <a:rPr lang="zh-TW">
                <a:solidFill>
                  <a:schemeClr val="dk1"/>
                </a:solidFill>
                <a:latin typeface="Bitter"/>
                <a:ea typeface="Bitter"/>
                <a:cs typeface="Bitter"/>
                <a:sym typeface="Bitter"/>
              </a:rPr>
              <a:t>Your files located under $HOME (/root/) </a:t>
            </a:r>
            <a:br>
              <a:rPr lang="zh-TW">
                <a:solidFill>
                  <a:schemeClr val="dk1"/>
                </a:solidFill>
                <a:latin typeface="Bitter"/>
                <a:ea typeface="Bitter"/>
                <a:cs typeface="Bitter"/>
                <a:sym typeface="Bitter"/>
              </a:rPr>
            </a:br>
            <a:r>
              <a:rPr lang="zh-TW">
                <a:solidFill>
                  <a:schemeClr val="dk1"/>
                </a:solidFill>
                <a:latin typeface="Bitter"/>
                <a:ea typeface="Bitter"/>
                <a:cs typeface="Bitter"/>
                <a:sym typeface="Bitter"/>
              </a:rPr>
              <a:t>will be preserved</a:t>
            </a:r>
            <a:endParaRPr>
              <a:solidFill>
                <a:schemeClr val="dk1"/>
              </a:solidFill>
              <a:latin typeface="Bitter"/>
              <a:ea typeface="Bitter"/>
              <a:cs typeface="Bitter"/>
              <a:sym typeface="Bitter"/>
            </a:endParaRPr>
          </a:p>
          <a:p>
            <a:pPr indent="0" lvl="0" marL="0" rtl="0" algn="l">
              <a:spcBef>
                <a:spcPts val="0"/>
              </a:spcBef>
              <a:spcAft>
                <a:spcPts val="0"/>
              </a:spcAft>
              <a:buNone/>
            </a:pPr>
            <a:r>
              <a:t/>
            </a:r>
            <a:endParaRPr/>
          </a:p>
        </p:txBody>
      </p:sp>
      <p:pic>
        <p:nvPicPr>
          <p:cNvPr id="202" name="Google Shape;202;g17da2a991ee_0_103"/>
          <p:cNvPicPr preferRelativeResize="0"/>
          <p:nvPr/>
        </p:nvPicPr>
        <p:blipFill>
          <a:blip r:embed="rId3">
            <a:alphaModFix/>
          </a:blip>
          <a:stretch>
            <a:fillRect/>
          </a:stretch>
        </p:blipFill>
        <p:spPr>
          <a:xfrm>
            <a:off x="5147600" y="2010600"/>
            <a:ext cx="3874724" cy="2899500"/>
          </a:xfrm>
          <a:prstGeom prst="rect">
            <a:avLst/>
          </a:prstGeom>
          <a:noFill/>
          <a:ln>
            <a:noFill/>
          </a:ln>
        </p:spPr>
      </p:pic>
      <p:sp>
        <p:nvSpPr>
          <p:cNvPr id="203" name="Google Shape;203;g17da2a991ee_0_103"/>
          <p:cNvSpPr/>
          <p:nvPr/>
        </p:nvSpPr>
        <p:spPr>
          <a:xfrm>
            <a:off x="8681525" y="3557625"/>
            <a:ext cx="340800" cy="262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827e71f1c7_0_0"/>
          <p:cNvSpPr txBox="1"/>
          <p:nvPr>
            <p:ph idx="1" type="body"/>
          </p:nvPr>
        </p:nvSpPr>
        <p:spPr>
          <a:xfrm>
            <a:off x="311700" y="863550"/>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6000">
                <a:solidFill>
                  <a:srgbClr val="FF0000"/>
                </a:solidFill>
              </a:rPr>
              <a:t>NO MINING</a:t>
            </a:r>
            <a:endParaRPr sz="6000">
              <a:solidFill>
                <a:srgbClr val="FF0000"/>
              </a:solidFill>
            </a:endParaRPr>
          </a:p>
          <a:p>
            <a:pPr indent="0" lvl="0" marL="0" rtl="0" algn="ctr">
              <a:spcBef>
                <a:spcPts val="0"/>
              </a:spcBef>
              <a:spcAft>
                <a:spcPts val="0"/>
              </a:spcAft>
              <a:buNone/>
            </a:pPr>
            <a:r>
              <a:rPr lang="zh-TW" sz="2900">
                <a:solidFill>
                  <a:srgbClr val="FF0000"/>
                </a:solidFill>
              </a:rPr>
              <a:t>E</a:t>
            </a:r>
            <a:r>
              <a:rPr lang="zh-TW" sz="2900">
                <a:solidFill>
                  <a:srgbClr val="FF0000"/>
                </a:solidFill>
              </a:rPr>
              <a:t>ducational use only</a:t>
            </a:r>
            <a:endParaRPr sz="6900">
              <a:solidFill>
                <a:srgbClr val="FF0000"/>
              </a:solidFill>
            </a:endParaRPr>
          </a:p>
          <a:p>
            <a:pPr indent="0" lvl="0" marL="0" rtl="0" algn="ctr">
              <a:spcBef>
                <a:spcPts val="0"/>
              </a:spcBef>
              <a:spcAft>
                <a:spcPts val="0"/>
              </a:spcAft>
              <a:buNone/>
            </a:pPr>
            <a:r>
              <a:rPr lang="zh-TW" sz="2000">
                <a:solidFill>
                  <a:srgbClr val="FF0000"/>
                </a:solidFill>
              </a:rPr>
              <a:t>Please cherish the computing resources we provided</a:t>
            </a:r>
            <a:endParaRPr sz="20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Compile &amp; run </a:t>
            </a:r>
            <a:endParaRPr>
              <a:latin typeface="Bitter"/>
              <a:ea typeface="Bitter"/>
              <a:cs typeface="Bitter"/>
              <a:sym typeface="Bitter"/>
            </a:endParaRPr>
          </a:p>
        </p:txBody>
      </p:sp>
      <p:sp>
        <p:nvSpPr>
          <p:cNvPr id="214" name="Google Shape;214;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Compiler nvcc</a:t>
            </a:r>
            <a:endParaRPr sz="20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zh-TW" sz="1600">
                <a:latin typeface="Courier New"/>
                <a:ea typeface="Courier New"/>
                <a:cs typeface="Courier New"/>
                <a:sym typeface="Courier New"/>
              </a:rPr>
              <a:t>nvcc [options] &lt;inputfile&gt;</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zh-TW" sz="1600">
                <a:latin typeface="Bitter"/>
                <a:ea typeface="Bitter"/>
                <a:cs typeface="Bitter"/>
                <a:sym typeface="Bitter"/>
              </a:rPr>
              <a:t>eg.</a:t>
            </a:r>
            <a:r>
              <a:rPr lang="zh-TW" sz="1600"/>
              <a:t> </a:t>
            </a:r>
            <a:r>
              <a:rPr lang="zh-TW" sz="1600">
                <a:latin typeface="Courier New"/>
                <a:ea typeface="Courier New"/>
                <a:cs typeface="Courier New"/>
                <a:sym typeface="Courier New"/>
              </a:rPr>
              <a:t>nvcc cuda_code.cu -o cuda_executable</a:t>
            </a:r>
            <a:endParaRPr sz="16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Run</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Refer to the previous slide</a:t>
            </a:r>
            <a:endParaRPr sz="1600">
              <a:latin typeface="Bitter"/>
              <a:ea typeface="Bitter"/>
              <a:cs typeface="Bitter"/>
              <a:sym typeface="Bitte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Overview</a:t>
            </a:r>
            <a:endParaRPr>
              <a:latin typeface="Bitter"/>
              <a:ea typeface="Bitter"/>
              <a:cs typeface="Bitter"/>
              <a:sym typeface="Bitter"/>
            </a:endParaRPr>
          </a:p>
        </p:txBody>
      </p:sp>
      <p:sp>
        <p:nvSpPr>
          <p:cNvPr id="66" name="Google Shape;66;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Platform guide</a:t>
            </a:r>
            <a:endParaRPr>
              <a:latin typeface="Bitter"/>
              <a:ea typeface="Bitter"/>
              <a:cs typeface="Bitter"/>
              <a:sym typeface="Bitter"/>
            </a:endParaRPr>
          </a:p>
          <a:p>
            <a:pPr indent="-317500" lvl="1" marL="914400" rtl="0" algn="l">
              <a:lnSpc>
                <a:spcPct val="115000"/>
              </a:lnSpc>
              <a:spcBef>
                <a:spcPts val="0"/>
              </a:spcBef>
              <a:spcAft>
                <a:spcPts val="0"/>
              </a:spcAft>
              <a:buSzPts val="1400"/>
              <a:buFont typeface="Bitter"/>
              <a:buChar char="○"/>
            </a:pPr>
            <a:r>
              <a:rPr lang="zh-TW">
                <a:latin typeface="Bitter"/>
                <a:ea typeface="Bitter"/>
                <a:cs typeface="Bitter"/>
                <a:sym typeface="Bitter"/>
              </a:rPr>
              <a:t>Hades</a:t>
            </a:r>
            <a:endParaRPr>
              <a:latin typeface="Bitter"/>
              <a:ea typeface="Bitter"/>
              <a:cs typeface="Bitter"/>
              <a:sym typeface="Bitter"/>
            </a:endParaRPr>
          </a:p>
          <a:p>
            <a:pPr indent="-317500" lvl="1" marL="914400" rtl="0" algn="l">
              <a:lnSpc>
                <a:spcPct val="115000"/>
              </a:lnSpc>
              <a:spcBef>
                <a:spcPts val="0"/>
              </a:spcBef>
              <a:spcAft>
                <a:spcPts val="0"/>
              </a:spcAft>
              <a:buSzPts val="1400"/>
              <a:buFont typeface="Bitter"/>
              <a:buChar char="○"/>
            </a:pPr>
            <a:r>
              <a:rPr lang="zh-TW">
                <a:latin typeface="Bitter"/>
                <a:ea typeface="Bitter"/>
                <a:cs typeface="Bitter"/>
                <a:sym typeface="Bitter"/>
              </a:rPr>
              <a:t>NCHC Container</a:t>
            </a:r>
            <a:endParaRPr>
              <a:latin typeface="Bitter"/>
              <a:ea typeface="Bitter"/>
              <a:cs typeface="Bitter"/>
              <a:sym typeface="Bitter"/>
            </a:endParaRPr>
          </a:p>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Tools</a:t>
            </a:r>
            <a:endParaRPr>
              <a:latin typeface="Bitter"/>
              <a:ea typeface="Bitter"/>
              <a:cs typeface="Bitter"/>
              <a:sym typeface="Bitter"/>
            </a:endParaRPr>
          </a:p>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Assignment</a:t>
            </a:r>
            <a:endParaRPr>
              <a:latin typeface="Bitter"/>
              <a:ea typeface="Bitter"/>
              <a:cs typeface="Bitter"/>
              <a:sym typeface="Bit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Practice</a:t>
            </a:r>
            <a:endParaRPr>
              <a:latin typeface="Bitter"/>
              <a:ea typeface="Bitter"/>
              <a:cs typeface="Bitter"/>
              <a:sym typeface="Bitter"/>
            </a:endParaRPr>
          </a:p>
        </p:txBody>
      </p:sp>
      <p:sp>
        <p:nvSpPr>
          <p:cNvPr id="220" name="Google Shape;220;p9"/>
          <p:cNvSpPr txBox="1"/>
          <p:nvPr>
            <p:ph idx="1" type="body"/>
          </p:nvPr>
        </p:nvSpPr>
        <p:spPr>
          <a:xfrm>
            <a:off x="311700" y="1152475"/>
            <a:ext cx="88662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In this practice, you can try to run the </a:t>
            </a:r>
            <a:r>
              <a:rPr b="1" lang="zh-TW" sz="2000">
                <a:latin typeface="Courier New"/>
                <a:ea typeface="Courier New"/>
                <a:cs typeface="Courier New"/>
                <a:sym typeface="Courier New"/>
              </a:rPr>
              <a:t>deviceQuery</a:t>
            </a:r>
            <a:r>
              <a:rPr lang="zh-TW" sz="2000">
                <a:latin typeface="Bitter"/>
                <a:ea typeface="Bitter"/>
                <a:cs typeface="Bitter"/>
                <a:sym typeface="Bitter"/>
              </a:rPr>
              <a:t> on</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hades02 </a:t>
            </a:r>
            <a:r>
              <a:rPr lang="zh-TW" sz="1600">
                <a:latin typeface="Bitter"/>
                <a:ea typeface="Bitter"/>
                <a:cs typeface="Bitter"/>
                <a:sym typeface="Bitter"/>
              </a:rPr>
              <a:t>or NCHC container</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scheduler</a:t>
            </a:r>
            <a:endParaRPr sz="16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Compile</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Courier New"/>
              <a:buChar char="➢"/>
            </a:pPr>
            <a:r>
              <a:rPr lang="zh-TW" sz="1600">
                <a:latin typeface="Courier New"/>
                <a:ea typeface="Courier New"/>
                <a:cs typeface="Courier New"/>
                <a:sym typeface="Courier New"/>
              </a:rPr>
              <a:t>cp -r /home/pp22/share/lab3/deviceQuery $HOME</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Font typeface="Courier New"/>
              <a:buChar char="➢"/>
            </a:pPr>
            <a:r>
              <a:rPr lang="zh-TW" sz="1600">
                <a:latin typeface="Courier New"/>
                <a:ea typeface="Courier New"/>
                <a:cs typeface="Courier New"/>
                <a:sym typeface="Courier New"/>
              </a:rPr>
              <a:t>cp -r /tmp/pp22-dataset</a:t>
            </a:r>
            <a:r>
              <a:rPr lang="zh-TW" sz="1600">
                <a:latin typeface="Courier New"/>
                <a:ea typeface="Courier New"/>
                <a:cs typeface="Courier New"/>
                <a:sym typeface="Courier New"/>
              </a:rPr>
              <a:t>/pp22/share/lab3/deviceQuery $HOME </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Font typeface="Courier New"/>
              <a:buChar char="➢"/>
            </a:pPr>
            <a:r>
              <a:rPr lang="zh-TW" sz="1600">
                <a:latin typeface="Courier New"/>
                <a:ea typeface="Courier New"/>
                <a:cs typeface="Courier New"/>
                <a:sym typeface="Courier New"/>
              </a:rPr>
              <a:t>cd $HOME/deviceQuery</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zh-TW" sz="1600">
                <a:latin typeface="Courier New"/>
                <a:ea typeface="Courier New"/>
                <a:cs typeface="Courier New"/>
                <a:sym typeface="Courier New"/>
              </a:rPr>
              <a:t>nvcc deviceQuery.cpp -o deviceQuery</a:t>
            </a:r>
            <a:endParaRPr sz="16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Run it on</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hades02 or NCHC container</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scheduler (via srun)</a:t>
            </a:r>
            <a:endParaRPr sz="16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How many CUDA cores on GTX1080 ?</a:t>
            </a:r>
            <a:endParaRPr sz="2000">
              <a:latin typeface="Bitter"/>
              <a:ea typeface="Bitter"/>
              <a:cs typeface="Bitter"/>
              <a:sym typeface="Bitter"/>
            </a:endParaRPr>
          </a:p>
        </p:txBody>
      </p:sp>
      <p:sp>
        <p:nvSpPr>
          <p:cNvPr id="221" name="Google Shape;221;p9"/>
          <p:cNvSpPr txBox="1"/>
          <p:nvPr/>
        </p:nvSpPr>
        <p:spPr>
          <a:xfrm>
            <a:off x="224025" y="2728950"/>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latin typeface="Proxima Nova"/>
                <a:ea typeface="Proxima Nova"/>
                <a:cs typeface="Proxima Nova"/>
                <a:sym typeface="Proxima Nova"/>
              </a:rPr>
              <a:t>NCHC</a:t>
            </a:r>
            <a:endParaRPr>
              <a:solidFill>
                <a:srgbClr val="FF0000"/>
              </a:solidFill>
              <a:latin typeface="Proxima Nova"/>
              <a:ea typeface="Proxima Nova"/>
              <a:cs typeface="Proxima Nova"/>
              <a:sym typeface="Proxima Nova"/>
            </a:endParaRPr>
          </a:p>
        </p:txBody>
      </p:sp>
      <p:sp>
        <p:nvSpPr>
          <p:cNvPr id="222" name="Google Shape;222;p9"/>
          <p:cNvSpPr txBox="1"/>
          <p:nvPr/>
        </p:nvSpPr>
        <p:spPr>
          <a:xfrm>
            <a:off x="224025" y="2440100"/>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0000"/>
                </a:solidFill>
                <a:latin typeface="Proxima Nova"/>
                <a:ea typeface="Proxima Nova"/>
                <a:cs typeface="Proxima Nova"/>
                <a:sym typeface="Proxima Nova"/>
              </a:rPr>
              <a:t>Hades</a:t>
            </a:r>
            <a:endParaRPr>
              <a:solidFill>
                <a:srgbClr val="FF0000"/>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TW">
                <a:latin typeface="Bitter"/>
                <a:ea typeface="Bitter"/>
                <a:cs typeface="Bitter"/>
                <a:sym typeface="Bitter"/>
              </a:rPr>
              <a:t>Tools</a:t>
            </a:r>
            <a:endParaRPr>
              <a:latin typeface="Bitter"/>
              <a:ea typeface="Bitter"/>
              <a:cs typeface="Bitter"/>
              <a:sym typeface="Bit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nvidia-smi</a:t>
            </a:r>
            <a:endParaRPr>
              <a:latin typeface="Bitter"/>
              <a:ea typeface="Bitter"/>
              <a:cs typeface="Bitter"/>
              <a:sym typeface="Bitter"/>
            </a:endParaRPr>
          </a:p>
        </p:txBody>
      </p:sp>
      <p:sp>
        <p:nvSpPr>
          <p:cNvPr id="233" name="Google Shape;23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NVIDIA System Management Interface program</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You can query details about</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gpu type</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gpu utilization</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memory usage</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temperature</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clock rate </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a:t>
            </a:r>
            <a:endParaRPr sz="1600">
              <a:latin typeface="Bitter"/>
              <a:ea typeface="Bitter"/>
              <a:cs typeface="Bitter"/>
              <a:sym typeface="Bit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nvidia-smi example</a:t>
            </a:r>
            <a:endParaRPr>
              <a:latin typeface="Bitter"/>
              <a:ea typeface="Bitter"/>
              <a:cs typeface="Bitter"/>
              <a:sym typeface="Bitter"/>
            </a:endParaRPr>
          </a:p>
        </p:txBody>
      </p:sp>
      <p:pic>
        <p:nvPicPr>
          <p:cNvPr id="239" name="Google Shape;239;p12"/>
          <p:cNvPicPr preferRelativeResize="0"/>
          <p:nvPr/>
        </p:nvPicPr>
        <p:blipFill rotWithShape="1">
          <a:blip r:embed="rId3">
            <a:alphaModFix/>
          </a:blip>
          <a:srcRect b="0" l="0" r="0" t="0"/>
          <a:stretch/>
        </p:blipFill>
        <p:spPr>
          <a:xfrm>
            <a:off x="2057552" y="1017725"/>
            <a:ext cx="5028900" cy="3848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cuda-memcheck</a:t>
            </a:r>
            <a:endParaRPr>
              <a:latin typeface="Bitter"/>
              <a:ea typeface="Bitter"/>
              <a:cs typeface="Bitter"/>
              <a:sym typeface="Bitter"/>
            </a:endParaRPr>
          </a:p>
        </p:txBody>
      </p:sp>
      <p:sp>
        <p:nvSpPr>
          <p:cNvPr id="245" name="Google Shape;24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Bitter"/>
              <a:buChar char="❖"/>
            </a:pPr>
            <a:r>
              <a:rPr lang="zh-TW" sz="2000">
                <a:latin typeface="Bitter"/>
                <a:ea typeface="Bitter"/>
                <a:cs typeface="Bitter"/>
                <a:sym typeface="Bitter"/>
              </a:rPr>
              <a:t>This tool checks memory errors of your program, and it also reports hardware exceptions encountered by the GPU. These errors may not cause program to crash, but they could result in unexpected program behavior and memory misusage.</a:t>
            </a:r>
            <a:endParaRPr sz="2000">
              <a:latin typeface="Bitter"/>
              <a:ea typeface="Bitter"/>
              <a:cs typeface="Bitter"/>
              <a:sym typeface="Bitter"/>
            </a:endParaRPr>
          </a:p>
          <a:p>
            <a:pPr indent="-355600" lvl="0" marL="457200" rtl="0" algn="just">
              <a:lnSpc>
                <a:spcPct val="115000"/>
              </a:lnSpc>
              <a:spcBef>
                <a:spcPts val="0"/>
              </a:spcBef>
              <a:spcAft>
                <a:spcPts val="0"/>
              </a:spcAft>
              <a:buSzPts val="2000"/>
              <a:buFont typeface="Bitter"/>
              <a:buChar char="❖"/>
            </a:pPr>
            <a:r>
              <a:rPr lang="zh-TW" sz="2000">
                <a:latin typeface="Bitter"/>
                <a:ea typeface="Bitter"/>
                <a:cs typeface="Bitter"/>
                <a:sym typeface="Bitter"/>
              </a:rPr>
              <a:t>Useful for debugging</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Error types</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u="sng">
                <a:solidFill>
                  <a:schemeClr val="hlink"/>
                </a:solidFill>
                <a:latin typeface="Bitter"/>
                <a:ea typeface="Bitter"/>
                <a:cs typeface="Bitter"/>
                <a:sym typeface="Bitter"/>
                <a:hlinkClick r:id="rId3"/>
              </a:rPr>
              <a:t>cuda-memcheck</a:t>
            </a:r>
            <a:endParaRPr sz="1600">
              <a:latin typeface="Bitter"/>
              <a:ea typeface="Bitter"/>
              <a:cs typeface="Bitter"/>
              <a:sym typeface="Bit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cuda-memcheck </a:t>
            </a:r>
            <a:endParaRPr>
              <a:latin typeface="Bitter"/>
              <a:ea typeface="Bitter"/>
              <a:cs typeface="Bitter"/>
              <a:sym typeface="Bitter"/>
            </a:endParaRPr>
          </a:p>
        </p:txBody>
      </p:sp>
      <p:pic>
        <p:nvPicPr>
          <p:cNvPr id="251" name="Google Shape;251;p14"/>
          <p:cNvPicPr preferRelativeResize="0"/>
          <p:nvPr/>
        </p:nvPicPr>
        <p:blipFill rotWithShape="1">
          <a:blip r:embed="rId3">
            <a:alphaModFix/>
          </a:blip>
          <a:srcRect b="0" l="0" r="0" t="0"/>
          <a:stretch/>
        </p:blipFill>
        <p:spPr>
          <a:xfrm>
            <a:off x="796575" y="1627750"/>
            <a:ext cx="7550850" cy="693570"/>
          </a:xfrm>
          <a:prstGeom prst="rect">
            <a:avLst/>
          </a:prstGeom>
          <a:noFill/>
          <a:ln>
            <a:noFill/>
          </a:ln>
        </p:spPr>
      </p:pic>
      <p:pic>
        <p:nvPicPr>
          <p:cNvPr id="252" name="Google Shape;252;p14"/>
          <p:cNvPicPr preferRelativeResize="0"/>
          <p:nvPr/>
        </p:nvPicPr>
        <p:blipFill rotWithShape="1">
          <a:blip r:embed="rId4">
            <a:alphaModFix/>
          </a:blip>
          <a:srcRect b="0" l="0" r="0" t="0"/>
          <a:stretch/>
        </p:blipFill>
        <p:spPr>
          <a:xfrm>
            <a:off x="796563" y="2675126"/>
            <a:ext cx="7550874" cy="1662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cuda-gdb</a:t>
            </a:r>
            <a:endParaRPr>
              <a:latin typeface="Bitter"/>
              <a:ea typeface="Bitter"/>
              <a:cs typeface="Bitter"/>
              <a:sym typeface="Bitter"/>
            </a:endParaRPr>
          </a:p>
        </p:txBody>
      </p:sp>
      <p:sp>
        <p:nvSpPr>
          <p:cNvPr id="258" name="Google Shape;25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itter"/>
              <a:buChar char="❖"/>
            </a:pPr>
            <a:r>
              <a:rPr lang="zh-TW" u="sng">
                <a:solidFill>
                  <a:schemeClr val="hlink"/>
                </a:solidFill>
                <a:latin typeface="Bitter"/>
                <a:ea typeface="Bitter"/>
                <a:cs typeface="Bitter"/>
                <a:sym typeface="Bitter"/>
                <a:hlinkClick r:id="rId3"/>
              </a:rPr>
              <a:t>cuda-gdb tutorial</a:t>
            </a:r>
            <a:endParaRPr>
              <a:latin typeface="Bitter"/>
              <a:ea typeface="Bitter"/>
              <a:cs typeface="Bitter"/>
              <a:sym typeface="Bit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nvprof &amp; nsig</a:t>
            </a:r>
            <a:r>
              <a:rPr lang="zh-TW"/>
              <a:t>h</a:t>
            </a:r>
            <a:r>
              <a:rPr lang="zh-TW">
                <a:latin typeface="Bitter"/>
                <a:ea typeface="Bitter"/>
                <a:cs typeface="Bitter"/>
                <a:sym typeface="Bitter"/>
              </a:rPr>
              <a:t>t-compute</a:t>
            </a:r>
            <a:endParaRPr>
              <a:latin typeface="Bitter"/>
              <a:ea typeface="Bitter"/>
              <a:cs typeface="Bitter"/>
              <a:sym typeface="Bitter"/>
            </a:endParaRPr>
          </a:p>
        </p:txBody>
      </p:sp>
      <p:sp>
        <p:nvSpPr>
          <p:cNvPr id="264" name="Google Shape;264;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A CUDA profiler provides feedback to optimize CUDA programs </a:t>
            </a:r>
            <a:endParaRPr sz="20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zh-TW" sz="1600">
                <a:latin typeface="Courier New"/>
                <a:ea typeface="Courier New"/>
                <a:cs typeface="Courier New"/>
                <a:sym typeface="Courier New"/>
              </a:rPr>
              <a:t>nvprof ./lab3 in.png out.png</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zh-TW" sz="1600">
                <a:latin typeface="Courier New"/>
                <a:ea typeface="Courier New"/>
                <a:cs typeface="Courier New"/>
                <a:sym typeface="Courier New"/>
              </a:rPr>
              <a:t>-o &lt;FILE&gt;</a:t>
            </a:r>
            <a:r>
              <a:rPr lang="zh-TW" sz="1600">
                <a:latin typeface="Bitter"/>
                <a:ea typeface="Bitter"/>
                <a:cs typeface="Bitter"/>
                <a:sym typeface="Bitter"/>
              </a:rPr>
              <a:t> to save result to a file </a:t>
            </a:r>
            <a:endParaRPr sz="16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zh-TW" sz="1600">
                <a:latin typeface="Courier New"/>
                <a:ea typeface="Courier New"/>
                <a:cs typeface="Courier New"/>
                <a:sym typeface="Courier New"/>
              </a:rPr>
              <a:t>-i &lt;FILE&gt;</a:t>
            </a:r>
            <a:r>
              <a:rPr lang="zh-TW" sz="1600">
                <a:latin typeface="Bitter"/>
                <a:ea typeface="Bitter"/>
                <a:cs typeface="Bitter"/>
                <a:sym typeface="Bitter"/>
              </a:rPr>
              <a:t> to read result from a file</a:t>
            </a:r>
            <a:endParaRPr sz="1600">
              <a:latin typeface="Bitter"/>
              <a:ea typeface="Bitter"/>
              <a:cs typeface="Bitter"/>
              <a:sym typeface="Bitter"/>
            </a:endParaRPr>
          </a:p>
          <a:p>
            <a:pPr indent="-330200" lvl="0" marL="457200" rtl="0" algn="l">
              <a:lnSpc>
                <a:spcPct val="115000"/>
              </a:lnSpc>
              <a:spcBef>
                <a:spcPts val="0"/>
              </a:spcBef>
              <a:spcAft>
                <a:spcPts val="0"/>
              </a:spcAft>
              <a:buSzPts val="1600"/>
              <a:buFont typeface="Bitter"/>
              <a:buChar char="❖"/>
            </a:pPr>
            <a:r>
              <a:rPr lang="zh-TW" sz="1600">
                <a:latin typeface="Bitter"/>
                <a:ea typeface="Bitter"/>
                <a:cs typeface="Bitter"/>
                <a:sym typeface="Bitter"/>
              </a:rPr>
              <a:t>GTX 1080: nvprof</a:t>
            </a:r>
            <a:endParaRPr sz="1600">
              <a:latin typeface="Bitter"/>
              <a:ea typeface="Bitter"/>
              <a:cs typeface="Bitter"/>
              <a:sym typeface="Bitter"/>
            </a:endParaRPr>
          </a:p>
          <a:p>
            <a:pPr indent="-330200" lvl="0" marL="457200" rtl="0" algn="l">
              <a:lnSpc>
                <a:spcPct val="115000"/>
              </a:lnSpc>
              <a:spcBef>
                <a:spcPts val="0"/>
              </a:spcBef>
              <a:spcAft>
                <a:spcPts val="0"/>
              </a:spcAft>
              <a:buSzPts val="1600"/>
              <a:buFont typeface="Bitter"/>
              <a:buChar char="❖"/>
            </a:pPr>
            <a:r>
              <a:rPr lang="zh-TW" sz="1600">
                <a:latin typeface="Bitter"/>
                <a:ea typeface="Bitter"/>
                <a:cs typeface="Bitter"/>
                <a:sym typeface="Bitter"/>
              </a:rPr>
              <a:t>RTX 3070: nsight-compute (command: </a:t>
            </a:r>
            <a:r>
              <a:rPr lang="zh-TW" sz="1600">
                <a:highlight>
                  <a:srgbClr val="D9D9D9"/>
                </a:highlight>
                <a:latin typeface="Roboto Mono"/>
                <a:ea typeface="Roboto Mono"/>
                <a:cs typeface="Roboto Mono"/>
                <a:sym typeface="Roboto Mono"/>
              </a:rPr>
              <a:t>ncu</a:t>
            </a:r>
            <a:r>
              <a:rPr lang="zh-TW" sz="1600">
                <a:latin typeface="Bitter"/>
                <a:ea typeface="Bitter"/>
                <a:cs typeface="Bitter"/>
                <a:sym typeface="Bitter"/>
              </a:rPr>
              <a:t>)</a:t>
            </a:r>
            <a:endParaRPr sz="1600">
              <a:latin typeface="Bitter"/>
              <a:ea typeface="Bitter"/>
              <a:cs typeface="Bitter"/>
              <a:sym typeface="Bit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t>nvvp</a:t>
            </a:r>
            <a:endParaRPr/>
          </a:p>
        </p:txBody>
      </p:sp>
      <p:sp>
        <p:nvSpPr>
          <p:cNvPr id="270" name="Google Shape;270;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Bitter"/>
              <a:buChar char="❖"/>
            </a:pPr>
            <a:r>
              <a:rPr lang="zh-TW" u="sng">
                <a:solidFill>
                  <a:schemeClr val="accent5"/>
                </a:solidFill>
                <a:latin typeface="Bitter"/>
                <a:ea typeface="Bitter"/>
                <a:cs typeface="Bitter"/>
                <a:sym typeface="Bitter"/>
                <a:hlinkClick r:id="rId3">
                  <a:extLst>
                    <a:ext uri="{A12FA001-AC4F-418D-AE19-62706E023703}">
                      <ahyp:hlinkClr val="tx"/>
                    </a:ext>
                  </a:extLst>
                </a:hlinkClick>
              </a:rPr>
              <a:t>nvvp-tutorial</a:t>
            </a:r>
            <a:endParaRPr>
              <a:solidFill>
                <a:schemeClr val="accent3"/>
              </a:solidFill>
              <a:latin typeface="Bitter"/>
              <a:ea typeface="Bitter"/>
              <a:cs typeface="Bitter"/>
              <a:sym typeface="Bitter"/>
            </a:endParaRPr>
          </a:p>
          <a:p>
            <a:pPr indent="-342900" lvl="0" marL="457200" rtl="0" algn="l">
              <a:lnSpc>
                <a:spcPct val="115000"/>
              </a:lnSpc>
              <a:spcBef>
                <a:spcPts val="0"/>
              </a:spcBef>
              <a:spcAft>
                <a:spcPts val="0"/>
              </a:spcAft>
              <a:buClr>
                <a:schemeClr val="accent3"/>
              </a:buClr>
              <a:buSzPts val="1800"/>
              <a:buFont typeface="Bitter"/>
              <a:buChar char="❖"/>
            </a:pPr>
            <a:r>
              <a:rPr lang="zh-TW">
                <a:solidFill>
                  <a:schemeClr val="accent3"/>
                </a:solidFill>
                <a:latin typeface="Bitter"/>
                <a:ea typeface="Bitter"/>
                <a:cs typeface="Bitter"/>
                <a:sym typeface="Bitter"/>
              </a:rPr>
              <a:t>GUI version of nvprof</a:t>
            </a:r>
            <a:endParaRPr>
              <a:solidFill>
                <a:schemeClr val="accent3"/>
              </a:solidFill>
              <a:latin typeface="Bitter"/>
              <a:ea typeface="Bitter"/>
              <a:cs typeface="Bitter"/>
              <a:sym typeface="Bitter"/>
            </a:endParaRPr>
          </a:p>
          <a:p>
            <a:pPr indent="-342900" lvl="0" marL="457200" rtl="0" algn="l">
              <a:lnSpc>
                <a:spcPct val="115000"/>
              </a:lnSpc>
              <a:spcBef>
                <a:spcPts val="0"/>
              </a:spcBef>
              <a:spcAft>
                <a:spcPts val="0"/>
              </a:spcAft>
              <a:buClr>
                <a:schemeClr val="accent3"/>
              </a:buClr>
              <a:buSzPts val="1800"/>
              <a:buFont typeface="Bitter"/>
              <a:buChar char="❖"/>
            </a:pPr>
            <a:r>
              <a:rPr lang="zh-TW">
                <a:solidFill>
                  <a:schemeClr val="accent3"/>
                </a:solidFill>
                <a:latin typeface="Bitter"/>
                <a:ea typeface="Bitter"/>
                <a:cs typeface="Bitter"/>
                <a:sym typeface="Bitter"/>
              </a:rPr>
              <a:t>Useful for the stream optimization</a:t>
            </a:r>
            <a:endParaRPr>
              <a:solidFill>
                <a:schemeClr val="accent3"/>
              </a:solidFill>
              <a:latin typeface="Bitter"/>
              <a:ea typeface="Bitter"/>
              <a:cs typeface="Bitter"/>
              <a:sym typeface="Bitter"/>
            </a:endParaRPr>
          </a:p>
          <a:p>
            <a:pPr indent="-317500" lvl="1" marL="914400" rtl="0" algn="l">
              <a:lnSpc>
                <a:spcPct val="115000"/>
              </a:lnSpc>
              <a:spcBef>
                <a:spcPts val="0"/>
              </a:spcBef>
              <a:spcAft>
                <a:spcPts val="0"/>
              </a:spcAft>
              <a:buClr>
                <a:schemeClr val="accent3"/>
              </a:buClr>
              <a:buSzPts val="1400"/>
              <a:buFont typeface="Bitter"/>
              <a:buChar char="➢"/>
            </a:pPr>
            <a:r>
              <a:rPr lang="zh-TW">
                <a:solidFill>
                  <a:schemeClr val="accent3"/>
                </a:solidFill>
                <a:latin typeface="Bitter"/>
                <a:ea typeface="Bitter"/>
                <a:cs typeface="Bitter"/>
                <a:sym typeface="Bitter"/>
              </a:rPr>
              <a:t>Timeline</a:t>
            </a:r>
            <a:endParaRPr>
              <a:solidFill>
                <a:schemeClr val="accent3"/>
              </a:solidFill>
              <a:latin typeface="Bitter"/>
              <a:ea typeface="Bitter"/>
              <a:cs typeface="Bitter"/>
              <a:sym typeface="Bitter"/>
            </a:endParaRPr>
          </a:p>
          <a:p>
            <a:pPr indent="0" lvl="0" marL="0" rtl="0" algn="l">
              <a:lnSpc>
                <a:spcPct val="115000"/>
              </a:lnSpc>
              <a:spcBef>
                <a:spcPts val="1600"/>
              </a:spcBef>
              <a:spcAft>
                <a:spcPts val="1600"/>
              </a:spcAft>
              <a:buSzPts val="1800"/>
              <a:buNone/>
            </a:pPr>
            <a:r>
              <a:t/>
            </a:r>
            <a:endParaRPr>
              <a:solidFill>
                <a:schemeClr val="accent3"/>
              </a:solidFill>
              <a:latin typeface="Bitter"/>
              <a:ea typeface="Bitter"/>
              <a:cs typeface="Bitter"/>
              <a:sym typeface="Bitter"/>
            </a:endParaRPr>
          </a:p>
        </p:txBody>
      </p:sp>
      <p:pic>
        <p:nvPicPr>
          <p:cNvPr id="271" name="Google Shape;271;p17"/>
          <p:cNvPicPr preferRelativeResize="0"/>
          <p:nvPr/>
        </p:nvPicPr>
        <p:blipFill rotWithShape="1">
          <a:blip r:embed="rId4">
            <a:alphaModFix/>
          </a:blip>
          <a:srcRect b="0" l="0" r="0" t="0"/>
          <a:stretch/>
        </p:blipFill>
        <p:spPr>
          <a:xfrm>
            <a:off x="98150" y="2648850"/>
            <a:ext cx="4261275" cy="1583675"/>
          </a:xfrm>
          <a:prstGeom prst="rect">
            <a:avLst/>
          </a:prstGeom>
          <a:noFill/>
          <a:ln>
            <a:noFill/>
          </a:ln>
        </p:spPr>
      </p:pic>
      <p:pic>
        <p:nvPicPr>
          <p:cNvPr id="272" name="Google Shape;272;p17"/>
          <p:cNvPicPr preferRelativeResize="0"/>
          <p:nvPr/>
        </p:nvPicPr>
        <p:blipFill rotWithShape="1">
          <a:blip r:embed="rId5">
            <a:alphaModFix/>
          </a:blip>
          <a:srcRect b="0" l="0" r="0" t="0"/>
          <a:stretch/>
        </p:blipFill>
        <p:spPr>
          <a:xfrm>
            <a:off x="4482550" y="2648849"/>
            <a:ext cx="4612408" cy="1583675"/>
          </a:xfrm>
          <a:prstGeom prst="rect">
            <a:avLst/>
          </a:prstGeom>
          <a:noFill/>
          <a:ln>
            <a:noFill/>
          </a:ln>
        </p:spPr>
      </p:pic>
      <p:sp>
        <p:nvSpPr>
          <p:cNvPr id="273" name="Google Shape;273;p17"/>
          <p:cNvSpPr txBox="1"/>
          <p:nvPr/>
        </p:nvSpPr>
        <p:spPr>
          <a:xfrm>
            <a:off x="2046200" y="4372675"/>
            <a:ext cx="5248500" cy="34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zh-TW" sz="1400" u="none" cap="none" strike="noStrike">
                <a:solidFill>
                  <a:srgbClr val="000000"/>
                </a:solidFill>
                <a:latin typeface="Merriweather Light"/>
                <a:ea typeface="Merriweather Light"/>
                <a:cs typeface="Merriweather Light"/>
                <a:sym typeface="Merriweather Light"/>
              </a:rPr>
              <a:t>nvvp is useful for checking the concurrency of stream</a:t>
            </a:r>
            <a:endParaRPr b="0" i="1" sz="1400" u="none" cap="none" strike="noStrike">
              <a:solidFill>
                <a:srgbClr val="000000"/>
              </a:solidFill>
              <a:latin typeface="Merriweather Light"/>
              <a:ea typeface="Merriweather Light"/>
              <a:cs typeface="Merriweather Light"/>
              <a:sym typeface="Merriweather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TW">
                <a:latin typeface="Bitter"/>
                <a:ea typeface="Bitter"/>
                <a:cs typeface="Bitter"/>
                <a:sym typeface="Bitter"/>
              </a:rPr>
              <a:t>Lab3 Assignment</a:t>
            </a:r>
            <a:endParaRPr>
              <a:latin typeface="Bitter"/>
              <a:ea typeface="Bitter"/>
              <a:cs typeface="Bitter"/>
              <a:sym typeface="Bit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TW">
                <a:latin typeface="Bitter"/>
                <a:ea typeface="Bitter"/>
                <a:cs typeface="Bitter"/>
                <a:sym typeface="Bitter"/>
              </a:rPr>
              <a:t>Platform Guide (Hades)</a:t>
            </a:r>
            <a:endParaRPr>
              <a:latin typeface="Bitter"/>
              <a:ea typeface="Bitter"/>
              <a:cs typeface="Bitter"/>
              <a:sym typeface="Bit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Problem Description</a:t>
            </a:r>
            <a:endParaRPr>
              <a:latin typeface="Bitter"/>
              <a:ea typeface="Bitter"/>
              <a:cs typeface="Bitter"/>
              <a:sym typeface="Bitter"/>
            </a:endParaRPr>
          </a:p>
        </p:txBody>
      </p:sp>
      <p:sp>
        <p:nvSpPr>
          <p:cNvPr id="284" name="Google Shape;284;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Edge Detection: Identifying points in a digital image at which the image brightness changes sharply</a:t>
            </a:r>
            <a:endParaRPr sz="2000">
              <a:latin typeface="Bitter"/>
              <a:ea typeface="Bitter"/>
              <a:cs typeface="Bitter"/>
              <a:sym typeface="Bitter"/>
            </a:endParaRPr>
          </a:p>
        </p:txBody>
      </p:sp>
      <p:pic>
        <p:nvPicPr>
          <p:cNvPr id="285" name="Google Shape;285;p19"/>
          <p:cNvPicPr preferRelativeResize="0"/>
          <p:nvPr/>
        </p:nvPicPr>
        <p:blipFill rotWithShape="1">
          <a:blip r:embed="rId3">
            <a:alphaModFix/>
          </a:blip>
          <a:srcRect b="0" l="0" r="0" t="0"/>
          <a:stretch/>
        </p:blipFill>
        <p:spPr>
          <a:xfrm>
            <a:off x="864524" y="2007212"/>
            <a:ext cx="3576705" cy="2368979"/>
          </a:xfrm>
          <a:prstGeom prst="rect">
            <a:avLst/>
          </a:prstGeom>
          <a:noFill/>
          <a:ln>
            <a:noFill/>
          </a:ln>
        </p:spPr>
      </p:pic>
      <p:sp>
        <p:nvSpPr>
          <p:cNvPr id="286" name="Google Shape;286;p19"/>
          <p:cNvSpPr txBox="1"/>
          <p:nvPr/>
        </p:nvSpPr>
        <p:spPr>
          <a:xfrm>
            <a:off x="8246550" y="3938125"/>
            <a:ext cx="4856700" cy="5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7" name="Google Shape;287;p19"/>
          <p:cNvPicPr preferRelativeResize="0"/>
          <p:nvPr/>
        </p:nvPicPr>
        <p:blipFill rotWithShape="1">
          <a:blip r:embed="rId4">
            <a:alphaModFix/>
          </a:blip>
          <a:srcRect b="0" l="0" r="0" t="0"/>
          <a:stretch/>
        </p:blipFill>
        <p:spPr>
          <a:xfrm>
            <a:off x="4789425" y="1985562"/>
            <a:ext cx="3642100" cy="2412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Sobel Operator</a:t>
            </a:r>
            <a:endParaRPr>
              <a:latin typeface="Bitter"/>
              <a:ea typeface="Bitter"/>
              <a:cs typeface="Bitter"/>
              <a:sym typeface="Bitter"/>
            </a:endParaRPr>
          </a:p>
        </p:txBody>
      </p:sp>
      <p:sp>
        <p:nvSpPr>
          <p:cNvPr id="293" name="Google Shape;29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Bitter"/>
              <a:buChar char="❖"/>
            </a:pPr>
            <a:r>
              <a:rPr lang="zh-TW" sz="2000">
                <a:latin typeface="Bitter"/>
                <a:ea typeface="Bitter"/>
                <a:cs typeface="Bitter"/>
                <a:sym typeface="Bitter"/>
              </a:rPr>
              <a:t>Used in image processing and computer vision, particularly within edge detection algorithms. </a:t>
            </a:r>
            <a:endParaRPr sz="2000">
              <a:latin typeface="Bitter"/>
              <a:ea typeface="Bitter"/>
              <a:cs typeface="Bitter"/>
              <a:sym typeface="Bitter"/>
            </a:endParaRPr>
          </a:p>
          <a:p>
            <a:pPr indent="-355600" lvl="0" marL="457200" rtl="0" algn="just">
              <a:lnSpc>
                <a:spcPct val="115000"/>
              </a:lnSpc>
              <a:spcBef>
                <a:spcPts val="0"/>
              </a:spcBef>
              <a:spcAft>
                <a:spcPts val="0"/>
              </a:spcAft>
              <a:buSzPts val="2000"/>
              <a:buFont typeface="Bitter"/>
              <a:buChar char="❖"/>
            </a:pPr>
            <a:r>
              <a:rPr lang="zh-TW" sz="2000">
                <a:latin typeface="Bitter"/>
                <a:ea typeface="Bitter"/>
                <a:cs typeface="Bitter"/>
                <a:sym typeface="Bitter"/>
              </a:rPr>
              <a:t>Uses two 3x3 kernels gx, gy which are convolved with the original image to calculate approximations of the derivatives - one for horizontal changes, and one for vertical. </a:t>
            </a:r>
            <a:endParaRPr sz="2000">
              <a:latin typeface="Bitter"/>
              <a:ea typeface="Bitter"/>
              <a:cs typeface="Bitter"/>
              <a:sym typeface="Bit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5x5 Variation</a:t>
            </a:r>
            <a:endParaRPr>
              <a:latin typeface="Bitter"/>
              <a:ea typeface="Bitter"/>
              <a:cs typeface="Bitter"/>
              <a:sym typeface="Bitter"/>
            </a:endParaRPr>
          </a:p>
        </p:txBody>
      </p:sp>
      <p:sp>
        <p:nvSpPr>
          <p:cNvPr id="299" name="Google Shape;299;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We use this kernel instead of the 3x3 one in this lab</a:t>
            </a:r>
            <a:endParaRPr>
              <a:latin typeface="Bitter"/>
              <a:ea typeface="Bitter"/>
              <a:cs typeface="Bitter"/>
              <a:sym typeface="Bitter"/>
            </a:endParaRPr>
          </a:p>
        </p:txBody>
      </p:sp>
      <p:pic>
        <p:nvPicPr>
          <p:cNvPr id="300" name="Google Shape;300;p21"/>
          <p:cNvPicPr preferRelativeResize="0"/>
          <p:nvPr/>
        </p:nvPicPr>
        <p:blipFill rotWithShape="1">
          <a:blip r:embed="rId3">
            <a:alphaModFix/>
          </a:blip>
          <a:srcRect b="0" l="0" r="0" t="0"/>
          <a:stretch/>
        </p:blipFill>
        <p:spPr>
          <a:xfrm>
            <a:off x="2157938" y="1666925"/>
            <a:ext cx="4592025" cy="3094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85b68a6628_0_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Convolution Calculation</a:t>
            </a:r>
            <a:endParaRPr/>
          </a:p>
        </p:txBody>
      </p:sp>
      <p:sp>
        <p:nvSpPr>
          <p:cNvPr id="306" name="Google Shape;306;g185b68a6628_0_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Iterate through the width and height of the image</a:t>
            </a:r>
            <a:endParaRPr/>
          </a:p>
          <a:p>
            <a:pPr indent="-342900" lvl="0" marL="457200" rtl="0" algn="l">
              <a:spcBef>
                <a:spcPts val="0"/>
              </a:spcBef>
              <a:spcAft>
                <a:spcPts val="0"/>
              </a:spcAft>
              <a:buSzPts val="1800"/>
              <a:buChar char="❖"/>
            </a:pPr>
            <a:r>
              <a:rPr lang="zh-TW"/>
              <a:t>For each pixel, multiply the filter matrix with original image element-wisely and sum them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07" name="Google Shape;307;g185b68a6628_0_2"/>
          <p:cNvGraphicFramePr/>
          <p:nvPr/>
        </p:nvGraphicFramePr>
        <p:xfrm>
          <a:off x="4164375" y="1924175"/>
          <a:ext cx="3000000" cy="3000000"/>
        </p:xfrm>
        <a:graphic>
          <a:graphicData uri="http://schemas.openxmlformats.org/drawingml/2006/table">
            <a:tbl>
              <a:tblPr>
                <a:noFill/>
                <a:tableStyleId>{EB3AED90-1BF0-43EB-8C82-7175B103955A}</a:tableStyleId>
              </a:tblPr>
              <a:tblGrid>
                <a:gridCol w="476250"/>
                <a:gridCol w="476250"/>
                <a:gridCol w="561975"/>
                <a:gridCol w="476250"/>
                <a:gridCol w="476250"/>
                <a:gridCol w="476250"/>
                <a:gridCol w="476250"/>
                <a:gridCol w="476250"/>
                <a:gridCol w="476250"/>
                <a:gridCol w="476250"/>
              </a:tblGrid>
              <a:tr h="428625">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r>
              <a:tr h="428625">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r>
              <a:tr h="447675">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ctr">
                        <a:lnSpc>
                          <a:spcPct val="150000"/>
                        </a:lnSpc>
                        <a:spcBef>
                          <a:spcPts val="0"/>
                        </a:spcBef>
                        <a:spcAft>
                          <a:spcPts val="0"/>
                        </a:spcAft>
                        <a:buNone/>
                      </a:pPr>
                      <a:r>
                        <a:rPr lang="zh-TW">
                          <a:solidFill>
                            <a:srgbClr val="202729"/>
                          </a:solidFill>
                        </a:rPr>
                        <a:t>p0</a:t>
                      </a:r>
                      <a:endParaRPr>
                        <a:solidFill>
                          <a:srgbClr val="202729"/>
                        </a:solidFill>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r>
              <a:tr h="428625">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r>
              <a:tr h="428625">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6699FF"/>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r>
              <a:tr h="428625">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r>
              <a:tr h="428625">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c>
                  <a:txBody>
                    <a:bodyPr/>
                    <a:lstStyle/>
                    <a:p>
                      <a:pPr indent="0" lvl="0" marL="0" rtl="0" algn="l">
                        <a:spcBef>
                          <a:spcPts val="0"/>
                        </a:spcBef>
                        <a:spcAft>
                          <a:spcPts val="0"/>
                        </a:spcAft>
                        <a:buNone/>
                      </a:pPr>
                      <a:r>
                        <a:t/>
                      </a:r>
                      <a:endParaRPr/>
                    </a:p>
                  </a:txBody>
                  <a:tcPr marT="45725" marB="45725" marR="91450" marL="91450">
                    <a:lnL cap="flat" cmpd="sng" w="12650">
                      <a:solidFill>
                        <a:srgbClr val="202729"/>
                      </a:solidFill>
                      <a:prstDash val="solid"/>
                      <a:round/>
                      <a:headEnd len="sm" w="sm" type="none"/>
                      <a:tailEnd len="sm" w="sm" type="none"/>
                    </a:lnL>
                    <a:lnR cap="flat" cmpd="sng" w="12650">
                      <a:solidFill>
                        <a:srgbClr val="202729"/>
                      </a:solidFill>
                      <a:prstDash val="solid"/>
                      <a:round/>
                      <a:headEnd len="sm" w="sm" type="none"/>
                      <a:tailEnd len="sm" w="sm" type="none"/>
                    </a:lnR>
                    <a:lnT cap="flat" cmpd="sng" w="12650">
                      <a:solidFill>
                        <a:srgbClr val="202729"/>
                      </a:solidFill>
                      <a:prstDash val="solid"/>
                      <a:round/>
                      <a:headEnd len="sm" w="sm" type="none"/>
                      <a:tailEnd len="sm" w="sm" type="none"/>
                    </a:lnT>
                    <a:lnB cap="flat" cmpd="sng" w="12650">
                      <a:solidFill>
                        <a:srgbClr val="202729"/>
                      </a:solidFill>
                      <a:prstDash val="solid"/>
                      <a:round/>
                      <a:headEnd len="sm" w="sm" type="none"/>
                      <a:tailEnd len="sm" w="sm" type="none"/>
                    </a:lnB>
                    <a:solidFill>
                      <a:srgbClr val="E8E8E9"/>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85b68a6628_0_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Hints</a:t>
            </a:r>
            <a:endParaRPr/>
          </a:p>
        </p:txBody>
      </p:sp>
      <p:sp>
        <p:nvSpPr>
          <p:cNvPr id="313" name="Google Shape;313;g185b68a6628_0_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Refer to sample code</a:t>
            </a:r>
            <a:endParaRPr/>
          </a:p>
        </p:txBody>
      </p:sp>
      <p:pic>
        <p:nvPicPr>
          <p:cNvPr id="314" name="Google Shape;314;g185b68a6628_0_12"/>
          <p:cNvPicPr preferRelativeResize="0"/>
          <p:nvPr/>
        </p:nvPicPr>
        <p:blipFill>
          <a:blip r:embed="rId3">
            <a:alphaModFix/>
          </a:blip>
          <a:stretch>
            <a:fillRect/>
          </a:stretch>
        </p:blipFill>
        <p:spPr>
          <a:xfrm>
            <a:off x="3493386" y="865163"/>
            <a:ext cx="5858314" cy="3991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Sample Result</a:t>
            </a:r>
            <a:endParaRPr>
              <a:latin typeface="Bitter"/>
              <a:ea typeface="Bitter"/>
              <a:cs typeface="Bitter"/>
              <a:sym typeface="Bitter"/>
            </a:endParaRPr>
          </a:p>
        </p:txBody>
      </p:sp>
      <p:pic>
        <p:nvPicPr>
          <p:cNvPr id="320" name="Google Shape;320;p22"/>
          <p:cNvPicPr preferRelativeResize="0"/>
          <p:nvPr/>
        </p:nvPicPr>
        <p:blipFill rotWithShape="1">
          <a:blip r:embed="rId3">
            <a:alphaModFix/>
          </a:blip>
          <a:srcRect b="0" l="0" r="0" t="0"/>
          <a:stretch/>
        </p:blipFill>
        <p:spPr>
          <a:xfrm>
            <a:off x="722800" y="1644974"/>
            <a:ext cx="3767404" cy="2511577"/>
          </a:xfrm>
          <a:prstGeom prst="rect">
            <a:avLst/>
          </a:prstGeom>
          <a:noFill/>
          <a:ln>
            <a:noFill/>
          </a:ln>
        </p:spPr>
      </p:pic>
      <p:pic>
        <p:nvPicPr>
          <p:cNvPr id="321" name="Google Shape;321;p22"/>
          <p:cNvPicPr preferRelativeResize="0"/>
          <p:nvPr/>
        </p:nvPicPr>
        <p:blipFill rotWithShape="1">
          <a:blip r:embed="rId4">
            <a:alphaModFix/>
          </a:blip>
          <a:srcRect b="0" l="0" r="0" t="0"/>
          <a:stretch/>
        </p:blipFill>
        <p:spPr>
          <a:xfrm>
            <a:off x="4723725" y="1644942"/>
            <a:ext cx="3767404" cy="2511609"/>
          </a:xfrm>
          <a:prstGeom prst="rect">
            <a:avLst/>
          </a:prstGeom>
          <a:noFill/>
          <a:ln>
            <a:noFill/>
          </a:ln>
        </p:spPr>
      </p:pic>
      <p:sp>
        <p:nvSpPr>
          <p:cNvPr id="322" name="Google Shape;322;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Preparation</a:t>
            </a:r>
            <a:endParaRPr>
              <a:latin typeface="Bitter"/>
              <a:ea typeface="Bitter"/>
              <a:cs typeface="Bitter"/>
              <a:sym typeface="Bitter"/>
            </a:endParaRPr>
          </a:p>
        </p:txBody>
      </p:sp>
      <p:sp>
        <p:nvSpPr>
          <p:cNvPr id="328" name="Google Shape;328;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TA provides CPU version, Makefile, and hint</a:t>
            </a:r>
            <a:endParaRPr sz="20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Courier New"/>
              <a:buChar char="❖"/>
            </a:pPr>
            <a:r>
              <a:rPr lang="zh-TW" sz="2000">
                <a:latin typeface="Bitter"/>
                <a:ea typeface="Bitter"/>
                <a:cs typeface="Bitter"/>
                <a:sym typeface="Bitter"/>
              </a:rPr>
              <a:t>File is located at</a:t>
            </a:r>
            <a:r>
              <a:rPr lang="zh-TW" sz="2000">
                <a:latin typeface="Courier New"/>
                <a:ea typeface="Courier New"/>
                <a:cs typeface="Courier New"/>
                <a:sym typeface="Courier New"/>
              </a:rPr>
              <a:t> /home/pp22/share/lab3</a:t>
            </a:r>
            <a:endParaRPr sz="2000">
              <a:latin typeface="Courier New"/>
              <a:ea typeface="Courier New"/>
              <a:cs typeface="Courier New"/>
              <a:sym typeface="Courier New"/>
            </a:endParaRPr>
          </a:p>
          <a:p>
            <a:pPr indent="-355600" lvl="0" marL="457200" marR="0" rtl="0" algn="l">
              <a:lnSpc>
                <a:spcPct val="115000"/>
              </a:lnSpc>
              <a:spcBef>
                <a:spcPts val="0"/>
              </a:spcBef>
              <a:spcAft>
                <a:spcPts val="0"/>
              </a:spcAft>
              <a:buSzPts val="2000"/>
              <a:buChar char="❖"/>
            </a:pPr>
            <a:r>
              <a:rPr lang="zh-TW" sz="2000">
                <a:latin typeface="Bitter"/>
                <a:ea typeface="Bitter"/>
                <a:cs typeface="Bitter"/>
                <a:sym typeface="Bitter"/>
              </a:rPr>
              <a:t>Please do </a:t>
            </a:r>
            <a:r>
              <a:rPr lang="zh-TW" sz="2000">
                <a:solidFill>
                  <a:srgbClr val="FF0000"/>
                </a:solidFill>
                <a:latin typeface="Bitter"/>
                <a:ea typeface="Bitter"/>
                <a:cs typeface="Bitter"/>
                <a:sym typeface="Bitter"/>
              </a:rPr>
              <a:t>NOT</a:t>
            </a:r>
            <a:r>
              <a:rPr lang="zh-TW" sz="2000">
                <a:latin typeface="Bitter"/>
                <a:ea typeface="Bitter"/>
                <a:cs typeface="Bitter"/>
                <a:sym typeface="Bitter"/>
              </a:rPr>
              <a:t> copy the testcases.</a:t>
            </a:r>
            <a:endParaRPr sz="2000">
              <a:latin typeface="Bitter"/>
              <a:ea typeface="Bitter"/>
              <a:cs typeface="Bitter"/>
              <a:sym typeface="Bitter"/>
            </a:endParaRPr>
          </a:p>
          <a:p>
            <a:pPr indent="-355600" lvl="0" marL="457200" rtl="0" algn="l">
              <a:lnSpc>
                <a:spcPct val="115000"/>
              </a:lnSpc>
              <a:spcBef>
                <a:spcPts val="0"/>
              </a:spcBef>
              <a:spcAft>
                <a:spcPts val="0"/>
              </a:spcAft>
              <a:buSzPts val="2000"/>
              <a:buChar char="❖"/>
            </a:pPr>
            <a:r>
              <a:rPr lang="zh-TW" sz="2000">
                <a:latin typeface="Courier New"/>
                <a:ea typeface="Courier New"/>
                <a:cs typeface="Courier New"/>
                <a:sym typeface="Courier New"/>
              </a:rPr>
              <a:t>lab3.cu</a:t>
            </a:r>
            <a:r>
              <a:rPr lang="zh-TW" sz="2000"/>
              <a:t> </a:t>
            </a:r>
            <a:r>
              <a:rPr lang="zh-TW" sz="2000">
                <a:latin typeface="Bitter"/>
                <a:ea typeface="Bitter"/>
                <a:cs typeface="Bitter"/>
                <a:sym typeface="Bitter"/>
              </a:rPr>
              <a:t>is cpu version (you need to rewrite it with cuda!)</a:t>
            </a:r>
            <a:endParaRPr sz="2000">
              <a:latin typeface="Bitter"/>
              <a:ea typeface="Bitter"/>
              <a:cs typeface="Bitter"/>
              <a:sym typeface="Bitter"/>
            </a:endParaRPr>
          </a:p>
          <a:p>
            <a:pPr indent="-355600" lvl="0" marL="457200" rtl="0" algn="l">
              <a:lnSpc>
                <a:spcPct val="115000"/>
              </a:lnSpc>
              <a:spcBef>
                <a:spcPts val="0"/>
              </a:spcBef>
              <a:spcAft>
                <a:spcPts val="0"/>
              </a:spcAft>
              <a:buSzPts val="2000"/>
              <a:buChar char="❖"/>
            </a:pPr>
            <a:r>
              <a:rPr lang="zh-TW" sz="2000">
                <a:latin typeface="Bitter"/>
                <a:ea typeface="Bitter"/>
                <a:cs typeface="Bitter"/>
                <a:sym typeface="Bitter"/>
              </a:rPr>
              <a:t>You can follow hints to write </a:t>
            </a:r>
            <a:br>
              <a:rPr lang="zh-TW" sz="2000">
                <a:latin typeface="Bitter"/>
                <a:ea typeface="Bitter"/>
                <a:cs typeface="Bitter"/>
                <a:sym typeface="Bitter"/>
              </a:rPr>
            </a:br>
            <a:endParaRPr sz="2000">
              <a:latin typeface="Bitter"/>
              <a:ea typeface="Bitter"/>
              <a:cs typeface="Bitter"/>
              <a:sym typeface="Bit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How to run</a:t>
            </a:r>
            <a:endParaRPr>
              <a:latin typeface="Bitter"/>
              <a:ea typeface="Bitter"/>
              <a:cs typeface="Bitter"/>
              <a:sym typeface="Bitter"/>
            </a:endParaRPr>
          </a:p>
        </p:txBody>
      </p:sp>
      <p:sp>
        <p:nvSpPr>
          <p:cNvPr id="334" name="Google Shape;334;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hades02 &amp; NCHC</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Courier New"/>
              <a:buChar char="➢"/>
            </a:pPr>
            <a:r>
              <a:rPr lang="zh-TW" sz="1600">
                <a:latin typeface="Courier New"/>
                <a:ea typeface="Courier New"/>
                <a:cs typeface="Courier New"/>
                <a:sym typeface="Courier New"/>
              </a:rPr>
              <a:t>./lab3 &lt;input&gt; &lt;output&gt;</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Font typeface="Courier New"/>
              <a:buChar char="➢"/>
            </a:pPr>
            <a:r>
              <a:rPr lang="zh-TW" sz="1600">
                <a:latin typeface="Courier New"/>
                <a:ea typeface="Courier New"/>
                <a:cs typeface="Courier New"/>
                <a:sym typeface="Courier New"/>
              </a:rPr>
              <a:t>CUDA_VISIBLE_DEVICES=0 ./lab3 &lt;input&gt; &lt;output&gt;</a:t>
            </a:r>
            <a:endParaRPr sz="16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hades[03-07]</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Courier New"/>
              <a:buChar char="➢"/>
            </a:pPr>
            <a:r>
              <a:rPr lang="zh-TW" sz="1600">
                <a:latin typeface="Courier New"/>
                <a:ea typeface="Courier New"/>
                <a:cs typeface="Courier New"/>
                <a:sym typeface="Courier New"/>
              </a:rPr>
              <a:t>srun -n 1 ./lab3 &lt;input&gt; &lt;output&gt;</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Font typeface="Courier New"/>
              <a:buChar char="➢"/>
            </a:pPr>
            <a:r>
              <a:rPr lang="zh-TW" sz="1600">
                <a:latin typeface="Courier New"/>
                <a:ea typeface="Courier New"/>
                <a:cs typeface="Courier New"/>
                <a:sym typeface="Courier New"/>
              </a:rPr>
              <a:t>srun -n 1 --gres=gpu:1 ./lab3 &lt;input&gt; &lt;output&gt;</a:t>
            </a:r>
            <a:endParaRPr sz="16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Compare your result with the answer</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Courier New"/>
              <a:buChar char="➢"/>
            </a:pPr>
            <a:r>
              <a:rPr lang="zh-TW" sz="1600">
                <a:latin typeface="Courier New"/>
                <a:ea typeface="Courier New"/>
                <a:cs typeface="Courier New"/>
                <a:sym typeface="Courier New"/>
              </a:rPr>
              <a:t>png-diff &lt;output image&gt; &lt;answer image&gt;</a:t>
            </a:r>
            <a:endParaRPr sz="1600">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t>Hints</a:t>
            </a:r>
            <a:endParaRPr/>
          </a:p>
        </p:txBody>
      </p:sp>
      <p:sp>
        <p:nvSpPr>
          <p:cNvPr id="340" name="Google Shape;340;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Malloc memory on GPU</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Copy original image to GPU</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Put filter matrix on device memory (or declare it on device)</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Copy filter matrix to shared memory</a:t>
            </a:r>
            <a:br>
              <a:rPr lang="zh-TW" sz="2000">
                <a:latin typeface="Bitter"/>
                <a:ea typeface="Bitter"/>
                <a:cs typeface="Bitter"/>
                <a:sym typeface="Bitter"/>
              </a:rPr>
            </a:br>
            <a:r>
              <a:rPr lang="zh-TW" sz="2000">
                <a:latin typeface="Bitter"/>
                <a:ea typeface="Bitter"/>
                <a:cs typeface="Bitter"/>
                <a:sym typeface="Bitter"/>
              </a:rPr>
              <a:t>(don’t let only one thread do it)</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Parallelize the sobel computing</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Copy the results from device to host</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Free unused address</a:t>
            </a:r>
            <a:endParaRPr sz="2000">
              <a:latin typeface="Bitter"/>
              <a:ea typeface="Bitter"/>
              <a:cs typeface="Bitter"/>
              <a:sym typeface="Bit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Submission</a:t>
            </a:r>
            <a:endParaRPr>
              <a:latin typeface="Bitter"/>
              <a:ea typeface="Bitter"/>
              <a:cs typeface="Bitter"/>
              <a:sym typeface="Bitter"/>
            </a:endParaRPr>
          </a:p>
        </p:txBody>
      </p:sp>
      <p:sp>
        <p:nvSpPr>
          <p:cNvPr id="346" name="Google Shape;34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judge will execute your code with single process, single GPU</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submit your code and Makefile (optional) to eeclass before </a:t>
            </a:r>
            <a:r>
              <a:rPr lang="zh-TW" sz="2000">
                <a:solidFill>
                  <a:srgbClr val="FF0000"/>
                </a:solidFill>
                <a:latin typeface="Bitter"/>
                <a:ea typeface="Bitter"/>
                <a:cs typeface="Bitter"/>
                <a:sym typeface="Bitter"/>
              </a:rPr>
              <a:t>11/17 23:59</a:t>
            </a:r>
            <a:endParaRPr sz="2000">
              <a:solidFill>
                <a:srgbClr val="FF0000"/>
              </a:solidFill>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use lab3-judge</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We support </a:t>
            </a:r>
            <a:r>
              <a:rPr lang="zh-TW" sz="2000">
                <a:solidFill>
                  <a:srgbClr val="FF9900"/>
                </a:solidFill>
                <a:latin typeface="Bitter"/>
                <a:ea typeface="Bitter"/>
                <a:cs typeface="Bitter"/>
                <a:sym typeface="Bitter"/>
              </a:rPr>
              <a:t>lab3-judge</a:t>
            </a:r>
            <a:r>
              <a:rPr lang="zh-TW" sz="2000">
                <a:latin typeface="Bitter"/>
                <a:ea typeface="Bitter"/>
                <a:cs typeface="Bitter"/>
                <a:sym typeface="Bitter"/>
              </a:rPr>
              <a:t>, </a:t>
            </a:r>
            <a:r>
              <a:rPr lang="zh-TW" sz="2000">
                <a:solidFill>
                  <a:srgbClr val="FF9900"/>
                </a:solidFill>
                <a:latin typeface="Bitter"/>
                <a:ea typeface="Bitter"/>
                <a:cs typeface="Bitter"/>
                <a:sym typeface="Bitter"/>
              </a:rPr>
              <a:t>hw3-2-judge</a:t>
            </a:r>
            <a:r>
              <a:rPr lang="zh-TW" sz="2000">
                <a:latin typeface="Bitter"/>
                <a:ea typeface="Bitter"/>
                <a:cs typeface="Bitter"/>
                <a:sym typeface="Bitter"/>
              </a:rPr>
              <a:t> and </a:t>
            </a:r>
            <a:r>
              <a:rPr lang="zh-TW" sz="2000">
                <a:solidFill>
                  <a:srgbClr val="FF9900"/>
                </a:solidFill>
                <a:latin typeface="Bitter"/>
                <a:ea typeface="Bitter"/>
                <a:cs typeface="Bitter"/>
                <a:sym typeface="Bitter"/>
              </a:rPr>
              <a:t>hw3-3-judge</a:t>
            </a:r>
            <a:r>
              <a:rPr lang="zh-TW" sz="2000">
                <a:latin typeface="Bitter"/>
                <a:ea typeface="Bitter"/>
                <a:cs typeface="Bitter"/>
                <a:sym typeface="Bitter"/>
              </a:rPr>
              <a:t> on NCHC,</a:t>
            </a:r>
            <a:br>
              <a:rPr lang="zh-TW" sz="2000">
                <a:latin typeface="Bitter"/>
                <a:ea typeface="Bitter"/>
                <a:cs typeface="Bitter"/>
                <a:sym typeface="Bitter"/>
              </a:rPr>
            </a:br>
            <a:r>
              <a:rPr lang="zh-TW" sz="2000">
                <a:latin typeface="Bitter"/>
                <a:ea typeface="Bitter"/>
                <a:cs typeface="Bitter"/>
                <a:sym typeface="Bitter"/>
              </a:rPr>
              <a:t>but the final result is based on Hades.</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Try to </a:t>
            </a:r>
            <a:r>
              <a:rPr lang="zh-TW" sz="2000">
                <a:solidFill>
                  <a:srgbClr val="FF9900"/>
                </a:solidFill>
                <a:latin typeface="Bitter"/>
                <a:ea typeface="Bitter"/>
                <a:cs typeface="Bitter"/>
                <a:sym typeface="Bitter"/>
              </a:rPr>
              <a:t>write your code on NCHC</a:t>
            </a:r>
            <a:r>
              <a:rPr lang="zh-TW" sz="2000">
                <a:latin typeface="Bitter"/>
                <a:ea typeface="Bitter"/>
                <a:cs typeface="Bitter"/>
                <a:sym typeface="Bitter"/>
              </a:rPr>
              <a:t>, and perform </a:t>
            </a:r>
            <a:r>
              <a:rPr lang="zh-TW" sz="2000">
                <a:solidFill>
                  <a:srgbClr val="FF9900"/>
                </a:solidFill>
                <a:latin typeface="Bitter"/>
                <a:ea typeface="Bitter"/>
                <a:cs typeface="Bitter"/>
                <a:sym typeface="Bitter"/>
              </a:rPr>
              <a:t>fine tune on Hades</a:t>
            </a:r>
            <a:r>
              <a:rPr lang="zh-TW" sz="2000">
                <a:latin typeface="Bitter"/>
                <a:ea typeface="Bitter"/>
                <a:cs typeface="Bitter"/>
                <a:sym typeface="Bitter"/>
              </a:rPr>
              <a:t> to avoid heavy queueing delay.</a:t>
            </a:r>
            <a:endParaRPr sz="2000">
              <a:latin typeface="Bitter"/>
              <a:ea typeface="Bitter"/>
              <a:cs typeface="Bitter"/>
              <a:sym typeface="Bit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t>G</a:t>
            </a:r>
            <a:r>
              <a:rPr lang="zh-TW">
                <a:latin typeface="Bitter"/>
                <a:ea typeface="Bitter"/>
                <a:cs typeface="Bitter"/>
                <a:sym typeface="Bitter"/>
              </a:rPr>
              <a:t>PU Cluster</a:t>
            </a:r>
            <a:endParaRPr>
              <a:latin typeface="Bitter"/>
              <a:ea typeface="Bitter"/>
              <a:cs typeface="Bitter"/>
              <a:sym typeface="Bitter"/>
            </a:endParaRPr>
          </a:p>
        </p:txBody>
      </p:sp>
      <p:sp>
        <p:nvSpPr>
          <p:cNvPr id="77" name="Google Shape;7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Host: hades.cs.nthu.edu.tw</a:t>
            </a:r>
            <a:endParaRPr>
              <a:latin typeface="Bitter"/>
              <a:ea typeface="Bitter"/>
              <a:cs typeface="Bitter"/>
              <a:sym typeface="Bitter"/>
            </a:endParaRPr>
          </a:p>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Account: same as apollo</a:t>
            </a:r>
            <a:endParaRPr>
              <a:latin typeface="Bitter"/>
              <a:ea typeface="Bitter"/>
              <a:cs typeface="Bitter"/>
              <a:sym typeface="Bitter"/>
            </a:endParaRPr>
          </a:p>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Password: same as apollo</a:t>
            </a:r>
            <a:endParaRPr>
              <a:latin typeface="Bitter"/>
              <a:ea typeface="Bitter"/>
              <a:cs typeface="Bitter"/>
              <a:sym typeface="Bit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GPU Cluster</a:t>
            </a:r>
            <a:endParaRPr>
              <a:latin typeface="Bitter"/>
              <a:ea typeface="Bitter"/>
              <a:cs typeface="Bitter"/>
              <a:sym typeface="Bitter"/>
            </a:endParaRPr>
          </a:p>
        </p:txBody>
      </p:sp>
      <p:sp>
        <p:nvSpPr>
          <p:cNvPr id="83" name="Google Shape;83;p5"/>
          <p:cNvSpPr/>
          <p:nvPr/>
        </p:nvSpPr>
        <p:spPr>
          <a:xfrm>
            <a:off x="1135475" y="1972575"/>
            <a:ext cx="9750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hades01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CPU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Node</a:t>
            </a:r>
            <a:endParaRPr b="0" i="0" sz="1400" u="none" cap="none" strike="noStrike">
              <a:solidFill>
                <a:srgbClr val="000000"/>
              </a:solidFill>
              <a:latin typeface="Arial"/>
              <a:ea typeface="Arial"/>
              <a:cs typeface="Arial"/>
              <a:sym typeface="Arial"/>
            </a:endParaRPr>
          </a:p>
        </p:txBody>
      </p:sp>
      <p:sp>
        <p:nvSpPr>
          <p:cNvPr id="84" name="Google Shape;84;p5"/>
          <p:cNvSpPr/>
          <p:nvPr/>
        </p:nvSpPr>
        <p:spPr>
          <a:xfrm>
            <a:off x="2143400" y="1972575"/>
            <a:ext cx="9750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hades02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1080*2</a:t>
            </a:r>
            <a:endParaRPr b="0" i="0" sz="1400" u="none" cap="none" strike="noStrike">
              <a:solidFill>
                <a:srgbClr val="000000"/>
              </a:solidFill>
              <a:latin typeface="Arial"/>
              <a:ea typeface="Arial"/>
              <a:cs typeface="Arial"/>
              <a:sym typeface="Arial"/>
            </a:endParaRPr>
          </a:p>
        </p:txBody>
      </p:sp>
      <p:sp>
        <p:nvSpPr>
          <p:cNvPr id="85" name="Google Shape;85;p5"/>
          <p:cNvSpPr/>
          <p:nvPr/>
        </p:nvSpPr>
        <p:spPr>
          <a:xfrm>
            <a:off x="3151325" y="1972575"/>
            <a:ext cx="9750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hades03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1080*2</a:t>
            </a:r>
            <a:endParaRPr b="0" i="0" sz="1400" u="none" cap="none" strike="noStrike">
              <a:solidFill>
                <a:srgbClr val="000000"/>
              </a:solidFill>
              <a:latin typeface="Arial"/>
              <a:ea typeface="Arial"/>
              <a:cs typeface="Arial"/>
              <a:sym typeface="Arial"/>
            </a:endParaRPr>
          </a:p>
        </p:txBody>
      </p:sp>
      <p:sp>
        <p:nvSpPr>
          <p:cNvPr id="86" name="Google Shape;86;p5"/>
          <p:cNvSpPr/>
          <p:nvPr/>
        </p:nvSpPr>
        <p:spPr>
          <a:xfrm>
            <a:off x="6175100" y="1972575"/>
            <a:ext cx="9750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hades06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1080*2</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a:off x="4159252" y="1972575"/>
            <a:ext cx="9750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hades04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1080*2</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a:off x="5167175" y="1972575"/>
            <a:ext cx="9750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hades05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1080*2</a:t>
            </a:r>
            <a:endParaRPr b="0" i="0" sz="1400" u="none" cap="none" strike="noStrike">
              <a:solidFill>
                <a:srgbClr val="000000"/>
              </a:solidFill>
              <a:latin typeface="Arial"/>
              <a:ea typeface="Arial"/>
              <a:cs typeface="Arial"/>
              <a:sym typeface="Arial"/>
            </a:endParaRPr>
          </a:p>
        </p:txBody>
      </p:sp>
      <p:sp>
        <p:nvSpPr>
          <p:cNvPr id="89" name="Google Shape;89;p5"/>
          <p:cNvSpPr/>
          <p:nvPr/>
        </p:nvSpPr>
        <p:spPr>
          <a:xfrm>
            <a:off x="7183025" y="1972575"/>
            <a:ext cx="9750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hades07</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1080*2</a:t>
            </a:r>
            <a:endParaRPr b="0" i="0" sz="1400" u="none" cap="none" strike="noStrike">
              <a:solidFill>
                <a:srgbClr val="000000"/>
              </a:solidFill>
              <a:latin typeface="Arial"/>
              <a:ea typeface="Arial"/>
              <a:cs typeface="Arial"/>
              <a:sym typeface="Arial"/>
            </a:endParaRPr>
          </a:p>
        </p:txBody>
      </p:sp>
      <p:cxnSp>
        <p:nvCxnSpPr>
          <p:cNvPr id="90" name="Google Shape;90;p5"/>
          <p:cNvCxnSpPr>
            <a:stCxn id="83" idx="0"/>
            <a:endCxn id="84" idx="0"/>
          </p:cNvCxnSpPr>
          <p:nvPr/>
        </p:nvCxnSpPr>
        <p:spPr>
          <a:xfrm flipH="1" rot="-5400000">
            <a:off x="2126675" y="1468875"/>
            <a:ext cx="600" cy="1008000"/>
          </a:xfrm>
          <a:prstGeom prst="curvedConnector3">
            <a:avLst>
              <a:gd fmla="val -39687500" name="adj1"/>
            </a:avLst>
          </a:prstGeom>
          <a:noFill/>
          <a:ln cap="flat" cmpd="sng" w="38100">
            <a:solidFill>
              <a:srgbClr val="3C78D8"/>
            </a:solidFill>
            <a:prstDash val="solid"/>
            <a:round/>
            <a:headEnd len="sm" w="sm" type="none"/>
            <a:tailEnd len="sm" w="sm" type="none"/>
          </a:ln>
        </p:spPr>
      </p:cxnSp>
      <p:cxnSp>
        <p:nvCxnSpPr>
          <p:cNvPr id="91" name="Google Shape;91;p5"/>
          <p:cNvCxnSpPr>
            <a:stCxn id="83" idx="2"/>
            <a:endCxn id="85" idx="2"/>
          </p:cNvCxnSpPr>
          <p:nvPr/>
        </p:nvCxnSpPr>
        <p:spPr>
          <a:xfrm flipH="1" rot="-5400000">
            <a:off x="2630675" y="2524875"/>
            <a:ext cx="600" cy="2016000"/>
          </a:xfrm>
          <a:prstGeom prst="curvedConnector3">
            <a:avLst>
              <a:gd fmla="val 39687500" name="adj1"/>
            </a:avLst>
          </a:prstGeom>
          <a:noFill/>
          <a:ln cap="flat" cmpd="sng" w="28575">
            <a:solidFill>
              <a:srgbClr val="3C78D8"/>
            </a:solidFill>
            <a:prstDash val="solid"/>
            <a:round/>
            <a:headEnd len="sm" w="sm" type="none"/>
            <a:tailEnd len="sm" w="sm" type="none"/>
          </a:ln>
        </p:spPr>
      </p:cxnSp>
      <p:cxnSp>
        <p:nvCxnSpPr>
          <p:cNvPr id="92" name="Google Shape;92;p5"/>
          <p:cNvCxnSpPr>
            <a:stCxn id="83" idx="2"/>
            <a:endCxn id="87" idx="2"/>
          </p:cNvCxnSpPr>
          <p:nvPr/>
        </p:nvCxnSpPr>
        <p:spPr>
          <a:xfrm flipH="1" rot="-5400000">
            <a:off x="3134525" y="2021025"/>
            <a:ext cx="600" cy="3023700"/>
          </a:xfrm>
          <a:prstGeom prst="curvedConnector3">
            <a:avLst>
              <a:gd fmla="val 39687500" name="adj1"/>
            </a:avLst>
          </a:prstGeom>
          <a:noFill/>
          <a:ln cap="flat" cmpd="sng" w="28575">
            <a:solidFill>
              <a:srgbClr val="3C78D8"/>
            </a:solidFill>
            <a:prstDash val="solid"/>
            <a:round/>
            <a:headEnd len="sm" w="sm" type="none"/>
            <a:tailEnd len="sm" w="sm" type="none"/>
          </a:ln>
        </p:spPr>
      </p:cxnSp>
      <p:cxnSp>
        <p:nvCxnSpPr>
          <p:cNvPr id="93" name="Google Shape;93;p5"/>
          <p:cNvCxnSpPr>
            <a:stCxn id="83" idx="2"/>
            <a:endCxn id="88" idx="2"/>
          </p:cNvCxnSpPr>
          <p:nvPr/>
        </p:nvCxnSpPr>
        <p:spPr>
          <a:xfrm flipH="1" rot="-5400000">
            <a:off x="3638525" y="1517025"/>
            <a:ext cx="600" cy="4031700"/>
          </a:xfrm>
          <a:prstGeom prst="curvedConnector3">
            <a:avLst>
              <a:gd fmla="val 39687500" name="adj1"/>
            </a:avLst>
          </a:prstGeom>
          <a:noFill/>
          <a:ln cap="flat" cmpd="sng" w="28575">
            <a:solidFill>
              <a:srgbClr val="3C78D8"/>
            </a:solidFill>
            <a:prstDash val="solid"/>
            <a:round/>
            <a:headEnd len="sm" w="sm" type="none"/>
            <a:tailEnd len="sm" w="sm" type="none"/>
          </a:ln>
        </p:spPr>
      </p:cxnSp>
      <p:cxnSp>
        <p:nvCxnSpPr>
          <p:cNvPr id="94" name="Google Shape;94;p5"/>
          <p:cNvCxnSpPr>
            <a:stCxn id="83" idx="2"/>
            <a:endCxn id="86" idx="2"/>
          </p:cNvCxnSpPr>
          <p:nvPr/>
        </p:nvCxnSpPr>
        <p:spPr>
          <a:xfrm flipH="1" rot="-5400000">
            <a:off x="4142525" y="1013025"/>
            <a:ext cx="600" cy="5039700"/>
          </a:xfrm>
          <a:prstGeom prst="curvedConnector3">
            <a:avLst>
              <a:gd fmla="val 39687500" name="adj1"/>
            </a:avLst>
          </a:prstGeom>
          <a:noFill/>
          <a:ln cap="flat" cmpd="sng" w="28575">
            <a:solidFill>
              <a:srgbClr val="3C78D8"/>
            </a:solidFill>
            <a:prstDash val="solid"/>
            <a:round/>
            <a:headEnd len="sm" w="sm" type="none"/>
            <a:tailEnd len="sm" w="sm" type="none"/>
          </a:ln>
        </p:spPr>
      </p:cxnSp>
      <p:cxnSp>
        <p:nvCxnSpPr>
          <p:cNvPr id="95" name="Google Shape;95;p5"/>
          <p:cNvCxnSpPr>
            <a:stCxn id="83" idx="2"/>
            <a:endCxn id="89" idx="2"/>
          </p:cNvCxnSpPr>
          <p:nvPr/>
        </p:nvCxnSpPr>
        <p:spPr>
          <a:xfrm flipH="1" rot="-5400000">
            <a:off x="4646525" y="509025"/>
            <a:ext cx="600" cy="6047700"/>
          </a:xfrm>
          <a:prstGeom prst="curvedConnector3">
            <a:avLst>
              <a:gd fmla="val 39687500" name="adj1"/>
            </a:avLst>
          </a:prstGeom>
          <a:noFill/>
          <a:ln cap="flat" cmpd="sng" w="28575">
            <a:solidFill>
              <a:srgbClr val="3C78D8"/>
            </a:solidFill>
            <a:prstDash val="solid"/>
            <a:round/>
            <a:headEnd len="sm" w="sm" type="none"/>
            <a:tailEnd len="sm" w="sm" type="none"/>
          </a:ln>
        </p:spPr>
      </p:cxnSp>
      <p:sp>
        <p:nvSpPr>
          <p:cNvPr id="96" name="Google Shape;96;p5"/>
          <p:cNvSpPr txBox="1"/>
          <p:nvPr/>
        </p:nvSpPr>
        <p:spPr>
          <a:xfrm>
            <a:off x="1801350" y="1357000"/>
            <a:ext cx="1172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ssh</a:t>
            </a:r>
            <a:endParaRPr b="0" i="0" sz="1400" u="none" cap="none" strike="noStrike">
              <a:solidFill>
                <a:srgbClr val="000000"/>
              </a:solidFill>
              <a:latin typeface="Arial"/>
              <a:ea typeface="Arial"/>
              <a:cs typeface="Arial"/>
              <a:sym typeface="Arial"/>
            </a:endParaRPr>
          </a:p>
        </p:txBody>
      </p:sp>
      <p:sp>
        <p:nvSpPr>
          <p:cNvPr id="97" name="Google Shape;97;p5"/>
          <p:cNvSpPr txBox="1"/>
          <p:nvPr/>
        </p:nvSpPr>
        <p:spPr>
          <a:xfrm>
            <a:off x="2789250" y="3845250"/>
            <a:ext cx="2934300" cy="4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slurm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Job Scheduler</a:t>
            </a:r>
            <a:endParaRPr>
              <a:latin typeface="Bitter"/>
              <a:ea typeface="Bitter"/>
              <a:cs typeface="Bitter"/>
              <a:sym typeface="Bitter"/>
            </a:endParaRPr>
          </a:p>
        </p:txBody>
      </p:sp>
      <p:sp>
        <p:nvSpPr>
          <p:cNvPr id="103" name="Google Shape;103;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SLURM</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Course partition: pp22</a:t>
            </a:r>
            <a:br>
              <a:rPr lang="zh-TW" sz="2000">
                <a:latin typeface="Bitter"/>
                <a:ea typeface="Bitter"/>
                <a:cs typeface="Bitter"/>
                <a:sym typeface="Bitter"/>
              </a:rPr>
            </a:br>
            <a:br>
              <a:rPr lang="zh-TW" sz="2000">
                <a:latin typeface="Bitter"/>
                <a:ea typeface="Bitter"/>
                <a:cs typeface="Bitter"/>
                <a:sym typeface="Bitter"/>
              </a:rPr>
            </a:br>
            <a:endParaRPr sz="2000">
              <a:latin typeface="Bitter"/>
              <a:ea typeface="Bitter"/>
              <a:cs typeface="Bitter"/>
              <a:sym typeface="Bitter"/>
            </a:endParaRPr>
          </a:p>
          <a:p>
            <a:pPr indent="0" lvl="0" marL="0" rtl="0" algn="l">
              <a:lnSpc>
                <a:spcPct val="115000"/>
              </a:lnSpc>
              <a:spcBef>
                <a:spcPts val="1600"/>
              </a:spcBef>
              <a:spcAft>
                <a:spcPts val="0"/>
              </a:spcAft>
              <a:buSzPts val="1800"/>
              <a:buNone/>
            </a:pPr>
            <a:r>
              <a:t/>
            </a:r>
            <a:endParaRPr sz="2000">
              <a:latin typeface="Bitter"/>
              <a:ea typeface="Bitter"/>
              <a:cs typeface="Bitter"/>
              <a:sym typeface="Bitter"/>
            </a:endParaRPr>
          </a:p>
          <a:p>
            <a:pPr indent="-355600" lvl="0" marL="457200" rtl="0" algn="l">
              <a:lnSpc>
                <a:spcPct val="115000"/>
              </a:lnSpc>
              <a:spcBef>
                <a:spcPts val="1600"/>
              </a:spcBef>
              <a:spcAft>
                <a:spcPts val="0"/>
              </a:spcAft>
              <a:buSzPts val="2000"/>
              <a:buFont typeface="Bitter"/>
              <a:buChar char="❖"/>
            </a:pPr>
            <a:r>
              <a:rPr lang="zh-TW" sz="2000">
                <a:latin typeface="Bitter"/>
                <a:ea typeface="Bitter"/>
                <a:cs typeface="Bitter"/>
                <a:sym typeface="Bitter"/>
              </a:rPr>
              <a:t>Limitation</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2 gpus</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5 minutes</a:t>
            </a:r>
            <a:endParaRPr sz="1600">
              <a:latin typeface="Bitter"/>
              <a:ea typeface="Bitter"/>
              <a:cs typeface="Bitter"/>
              <a:sym typeface="Bitter"/>
            </a:endParaRPr>
          </a:p>
        </p:txBody>
      </p:sp>
      <p:pic>
        <p:nvPicPr>
          <p:cNvPr id="104" name="Google Shape;104;p6"/>
          <p:cNvPicPr preferRelativeResize="0"/>
          <p:nvPr/>
        </p:nvPicPr>
        <p:blipFill>
          <a:blip r:embed="rId3">
            <a:alphaModFix/>
          </a:blip>
          <a:stretch>
            <a:fillRect/>
          </a:stretch>
        </p:blipFill>
        <p:spPr>
          <a:xfrm>
            <a:off x="485775" y="2019300"/>
            <a:ext cx="8172450" cy="1104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latin typeface="Bitter"/>
                <a:ea typeface="Bitter"/>
                <a:cs typeface="Bitter"/>
                <a:sym typeface="Bitter"/>
              </a:rPr>
              <a:t>Access Resource</a:t>
            </a:r>
            <a:endParaRPr>
              <a:latin typeface="Bitter"/>
              <a:ea typeface="Bitter"/>
              <a:cs typeface="Bitter"/>
              <a:sym typeface="Bitter"/>
            </a:endParaRPr>
          </a:p>
        </p:txBody>
      </p:sp>
      <p:sp>
        <p:nvSpPr>
          <p:cNvPr id="110" name="Google Shape;110;p7"/>
          <p:cNvSpPr txBox="1"/>
          <p:nvPr>
            <p:ph idx="1" type="body"/>
          </p:nvPr>
        </p:nvSpPr>
        <p:spPr>
          <a:xfrm>
            <a:off x="311700" y="1152475"/>
            <a:ext cx="8520600" cy="3721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hades02</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ssh hades02</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If you want to specify which GPU to use.</a:t>
            </a:r>
            <a:endParaRPr sz="16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zh-TW" sz="1600">
                <a:latin typeface="Courier New"/>
                <a:ea typeface="Courier New"/>
                <a:cs typeface="Courier New"/>
                <a:sym typeface="Courier New"/>
              </a:rPr>
              <a:t>export CUDA_VISIBLE_DEVICES=&lt;</a:t>
            </a:r>
            <a:r>
              <a:rPr i="1" lang="zh-TW" sz="1600">
                <a:latin typeface="Courier New"/>
                <a:ea typeface="Courier New"/>
                <a:cs typeface="Courier New"/>
                <a:sym typeface="Courier New"/>
              </a:rPr>
              <a:t>gpu id</a:t>
            </a:r>
            <a:r>
              <a:rPr lang="zh-TW" sz="1600">
                <a:latin typeface="Courier New"/>
                <a:ea typeface="Courier New"/>
                <a:cs typeface="Courier New"/>
                <a:sym typeface="Courier New"/>
              </a:rPr>
              <a:t>&gt;</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zh-TW" sz="1600">
                <a:latin typeface="Bitter"/>
                <a:ea typeface="Bitter"/>
                <a:cs typeface="Bitter"/>
                <a:sym typeface="Bitter"/>
              </a:rPr>
              <a:t>eg. </a:t>
            </a:r>
            <a:r>
              <a:rPr lang="zh-TW" sz="1600">
                <a:latin typeface="Courier New"/>
                <a:ea typeface="Courier New"/>
                <a:cs typeface="Courier New"/>
                <a:sym typeface="Courier New"/>
              </a:rPr>
              <a:t>export CUDA_VISIBLE_DEVICES=1</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zh-TW" sz="1600">
                <a:latin typeface="Bitter"/>
                <a:ea typeface="Bitter"/>
                <a:cs typeface="Bitter"/>
                <a:sym typeface="Bitter"/>
              </a:rPr>
              <a:t>eg. </a:t>
            </a:r>
            <a:r>
              <a:rPr lang="zh-TW" sz="1600">
                <a:latin typeface="Courier New"/>
                <a:ea typeface="Courier New"/>
                <a:cs typeface="Courier New"/>
                <a:sym typeface="Courier New"/>
              </a:rPr>
              <a:t>export CUDA_VISIBLE_DEVICES=0,1</a:t>
            </a:r>
            <a:endParaRPr sz="16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Bitter"/>
              <a:buChar char="❖"/>
            </a:pPr>
            <a:r>
              <a:rPr lang="zh-TW" sz="2000">
                <a:latin typeface="Bitter"/>
                <a:ea typeface="Bitter"/>
                <a:cs typeface="Bitter"/>
                <a:sym typeface="Bitter"/>
              </a:rPr>
              <a:t>hades[03-07]</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zh-TW" sz="1600">
                <a:latin typeface="Bitter"/>
                <a:ea typeface="Bitter"/>
                <a:cs typeface="Bitter"/>
                <a:sym typeface="Bitter"/>
              </a:rPr>
              <a:t>Slurm</a:t>
            </a:r>
            <a:endParaRPr sz="16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zh-TW" sz="1600">
                <a:latin typeface="Bitter"/>
                <a:ea typeface="Bitter"/>
                <a:cs typeface="Bitter"/>
                <a:sym typeface="Bitter"/>
              </a:rPr>
              <a:t>Access gpus with flag</a:t>
            </a:r>
            <a:r>
              <a:rPr lang="zh-TW" sz="1600"/>
              <a:t> </a:t>
            </a:r>
            <a:r>
              <a:rPr lang="zh-TW" sz="1600">
                <a:latin typeface="Courier New"/>
                <a:ea typeface="Courier New"/>
                <a:cs typeface="Courier New"/>
                <a:sym typeface="Courier New"/>
              </a:rPr>
              <a:t>--gres=gpu:&lt;</a:t>
            </a:r>
            <a:r>
              <a:rPr i="1" lang="zh-TW" sz="1600">
                <a:latin typeface="Courier New"/>
                <a:ea typeface="Courier New"/>
                <a:cs typeface="Courier New"/>
                <a:sym typeface="Courier New"/>
              </a:rPr>
              <a:t>number of gpu</a:t>
            </a:r>
            <a:r>
              <a:rPr lang="zh-TW" sz="1600">
                <a:latin typeface="Courier New"/>
                <a:ea typeface="Courier New"/>
                <a:cs typeface="Courier New"/>
                <a:sym typeface="Courier New"/>
              </a:rPr>
              <a:t>&gt;</a:t>
            </a:r>
            <a:endParaRPr sz="1600"/>
          </a:p>
          <a:p>
            <a:pPr indent="-330200" lvl="1" marL="914400" rtl="0" algn="l">
              <a:lnSpc>
                <a:spcPct val="115000"/>
              </a:lnSpc>
              <a:spcBef>
                <a:spcPts val="0"/>
              </a:spcBef>
              <a:spcAft>
                <a:spcPts val="0"/>
              </a:spcAft>
              <a:buSzPts val="1600"/>
              <a:buChar char="➢"/>
            </a:pPr>
            <a:r>
              <a:rPr lang="zh-TW" sz="1600">
                <a:latin typeface="Bitter"/>
                <a:ea typeface="Bitter"/>
                <a:cs typeface="Bitter"/>
                <a:sym typeface="Bitter"/>
              </a:rPr>
              <a:t>eg.</a:t>
            </a:r>
            <a:r>
              <a:rPr lang="zh-TW" sz="1600"/>
              <a:t> </a:t>
            </a:r>
            <a:r>
              <a:rPr lang="zh-TW" sz="1600">
                <a:latin typeface="Courier New"/>
                <a:ea typeface="Courier New"/>
                <a:cs typeface="Courier New"/>
                <a:sym typeface="Courier New"/>
              </a:rPr>
              <a:t>srun -n 1 --gres=gpu:</a:t>
            </a:r>
            <a:r>
              <a:rPr i="1" lang="zh-TW" sz="1600">
                <a:latin typeface="Courier New"/>
                <a:ea typeface="Courier New"/>
                <a:cs typeface="Courier New"/>
                <a:sym typeface="Courier New"/>
              </a:rPr>
              <a:t>1</a:t>
            </a:r>
            <a:r>
              <a:rPr lang="zh-TW" sz="1600">
                <a:latin typeface="Courier New"/>
                <a:ea typeface="Courier New"/>
                <a:cs typeface="Courier New"/>
                <a:sym typeface="Courier New"/>
              </a:rPr>
              <a:t> ./executable</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zh-TW" sz="1600">
                <a:latin typeface="Bitter"/>
                <a:ea typeface="Bitter"/>
                <a:cs typeface="Bitter"/>
                <a:sym typeface="Bitter"/>
              </a:rPr>
              <a:t>eg.</a:t>
            </a:r>
            <a:r>
              <a:rPr lang="zh-TW" sz="1600"/>
              <a:t> </a:t>
            </a:r>
            <a:r>
              <a:rPr lang="zh-TW" sz="1600">
                <a:latin typeface="Courier New"/>
                <a:ea typeface="Courier New"/>
                <a:cs typeface="Courier New"/>
                <a:sym typeface="Courier New"/>
              </a:rPr>
              <a:t>srun -n 1 --gres=gpu:</a:t>
            </a:r>
            <a:r>
              <a:rPr i="1" lang="zh-TW" sz="1600">
                <a:latin typeface="Courier New"/>
                <a:ea typeface="Courier New"/>
                <a:cs typeface="Courier New"/>
                <a:sym typeface="Courier New"/>
              </a:rPr>
              <a:t>2</a:t>
            </a:r>
            <a:r>
              <a:rPr lang="zh-TW" sz="1600">
                <a:latin typeface="Courier New"/>
                <a:ea typeface="Courier New"/>
                <a:cs typeface="Courier New"/>
                <a:sym typeface="Courier New"/>
              </a:rPr>
              <a:t> ./executable</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Font typeface="Courier New"/>
              <a:buChar char="➢"/>
            </a:pPr>
            <a:r>
              <a:rPr lang="zh-TW" sz="1600">
                <a:latin typeface="Courier New"/>
                <a:ea typeface="Courier New"/>
                <a:cs typeface="Courier New"/>
                <a:sym typeface="Courier New"/>
              </a:rPr>
              <a:t>Two GPUs will be executed on the same node.</a:t>
            </a:r>
            <a:endParaRPr sz="160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7da2a991ee_0_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zh-TW">
                <a:latin typeface="Bitter"/>
                <a:ea typeface="Bitter"/>
                <a:cs typeface="Bitter"/>
                <a:sym typeface="Bitter"/>
              </a:rPr>
              <a:t>Platform Guide (NCHC CT)</a:t>
            </a:r>
            <a:endParaRPr>
              <a:latin typeface="Bitter"/>
              <a:ea typeface="Bitter"/>
              <a:cs typeface="Bitter"/>
              <a:sym typeface="Bit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7da2a991ee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TW"/>
              <a:t>NCHC Container</a:t>
            </a:r>
            <a:endParaRPr>
              <a:latin typeface="Bitter"/>
              <a:ea typeface="Bitter"/>
              <a:cs typeface="Bitter"/>
              <a:sym typeface="Bitter"/>
            </a:endParaRPr>
          </a:p>
        </p:txBody>
      </p:sp>
      <p:sp>
        <p:nvSpPr>
          <p:cNvPr id="121" name="Google Shape;121;g17da2a991ee_0_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Webpage: </a:t>
            </a:r>
            <a:r>
              <a:rPr lang="zh-TW" u="sng">
                <a:solidFill>
                  <a:schemeClr val="hlink"/>
                </a:solidFill>
                <a:latin typeface="Bitter"/>
                <a:ea typeface="Bitter"/>
                <a:cs typeface="Bitter"/>
                <a:sym typeface="Bitter"/>
                <a:hlinkClick r:id="rId3"/>
              </a:rPr>
              <a:t>https://portal.apps.edu-cloud.nchc.org.tw</a:t>
            </a:r>
            <a:endParaRPr>
              <a:latin typeface="Bitter"/>
              <a:ea typeface="Bitter"/>
              <a:cs typeface="Bitter"/>
              <a:sym typeface="Bitter"/>
            </a:endParaRPr>
          </a:p>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Tutorial: </a:t>
            </a:r>
            <a:r>
              <a:rPr lang="zh-TW" u="sng">
                <a:solidFill>
                  <a:schemeClr val="hlink"/>
                </a:solidFill>
                <a:latin typeface="Bitter"/>
                <a:ea typeface="Bitter"/>
                <a:cs typeface="Bitter"/>
                <a:sym typeface="Bitter"/>
                <a:hlinkClick r:id="rId4"/>
              </a:rPr>
              <a:t>https://hackmd.io/@enmingw32/pp22-nchc</a:t>
            </a:r>
            <a:r>
              <a:rPr lang="zh-TW">
                <a:latin typeface="Bitter"/>
                <a:ea typeface="Bitter"/>
                <a:cs typeface="Bitter"/>
                <a:sym typeface="Bitter"/>
              </a:rPr>
              <a:t> </a:t>
            </a:r>
            <a:endParaRPr>
              <a:latin typeface="Bitter"/>
              <a:ea typeface="Bitter"/>
              <a:cs typeface="Bitter"/>
              <a:sym typeface="Bitter"/>
            </a:endParaRPr>
          </a:p>
          <a:p>
            <a:pPr indent="-342900" lvl="0" marL="457200" rtl="0" algn="l">
              <a:lnSpc>
                <a:spcPct val="115000"/>
              </a:lnSpc>
              <a:spcBef>
                <a:spcPts val="0"/>
              </a:spcBef>
              <a:spcAft>
                <a:spcPts val="0"/>
              </a:spcAft>
              <a:buClr>
                <a:srgbClr val="FF9900"/>
              </a:buClr>
              <a:buSzPts val="1800"/>
              <a:buFont typeface="Bitter"/>
              <a:buChar char="❖"/>
            </a:pPr>
            <a:r>
              <a:rPr lang="zh-TW">
                <a:solidFill>
                  <a:srgbClr val="FF9900"/>
                </a:solidFill>
                <a:latin typeface="Bitter"/>
                <a:ea typeface="Bitter"/>
                <a:cs typeface="Bitter"/>
                <a:sym typeface="Bitter"/>
              </a:rPr>
              <a:t>Register your account first</a:t>
            </a:r>
            <a:endParaRPr>
              <a:solidFill>
                <a:srgbClr val="FF9900"/>
              </a:solidFill>
              <a:latin typeface="Bitter"/>
              <a:ea typeface="Bitter"/>
              <a:cs typeface="Bitter"/>
              <a:sym typeface="Bitter"/>
            </a:endParaRPr>
          </a:p>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GPU: RTX 3070</a:t>
            </a:r>
            <a:endParaRPr>
              <a:latin typeface="Bitter"/>
              <a:ea typeface="Bitter"/>
              <a:cs typeface="Bitter"/>
              <a:sym typeface="Bitter"/>
            </a:endParaRPr>
          </a:p>
          <a:p>
            <a:pPr indent="-342900" lvl="0" marL="457200" rtl="0" algn="l">
              <a:lnSpc>
                <a:spcPct val="115000"/>
              </a:lnSpc>
              <a:spcBef>
                <a:spcPts val="0"/>
              </a:spcBef>
              <a:spcAft>
                <a:spcPts val="0"/>
              </a:spcAft>
              <a:buSzPts val="1800"/>
              <a:buFont typeface="Bitter"/>
              <a:buChar char="❖"/>
            </a:pPr>
            <a:r>
              <a:rPr lang="zh-TW">
                <a:latin typeface="Bitter"/>
                <a:ea typeface="Bitter"/>
                <a:cs typeface="Bitter"/>
                <a:sym typeface="Bitter"/>
              </a:rPr>
              <a:t>Total available GPUs: 28</a:t>
            </a:r>
            <a:endParaRPr>
              <a:latin typeface="Bitter"/>
              <a:ea typeface="Bitter"/>
              <a:cs typeface="Bitter"/>
              <a:sym typeface="Bitter"/>
            </a:endParaRPr>
          </a:p>
          <a:p>
            <a:pPr indent="-342900" lvl="0" marL="457200" rtl="0" algn="l">
              <a:lnSpc>
                <a:spcPct val="115000"/>
              </a:lnSpc>
              <a:spcBef>
                <a:spcPts val="0"/>
              </a:spcBef>
              <a:spcAft>
                <a:spcPts val="0"/>
              </a:spcAft>
              <a:buClr>
                <a:srgbClr val="FF9900"/>
              </a:buClr>
              <a:buSzPts val="1800"/>
              <a:buFont typeface="Bitter"/>
              <a:buChar char="❖"/>
            </a:pPr>
            <a:r>
              <a:rPr lang="zh-TW">
                <a:solidFill>
                  <a:srgbClr val="FF9900"/>
                </a:solidFill>
                <a:latin typeface="Bitter"/>
                <a:ea typeface="Bitter"/>
                <a:cs typeface="Bitter"/>
                <a:sym typeface="Bitter"/>
              </a:rPr>
              <a:t>Please stop your container if you aren’t using it</a:t>
            </a:r>
            <a:endParaRPr>
              <a:solidFill>
                <a:srgbClr val="FF9900"/>
              </a:solidFill>
              <a:latin typeface="Bitter"/>
              <a:ea typeface="Bitter"/>
              <a:cs typeface="Bitter"/>
              <a:sym typeface="Bitter"/>
            </a:endParaRPr>
          </a:p>
        </p:txBody>
      </p:sp>
      <p:pic>
        <p:nvPicPr>
          <p:cNvPr id="122" name="Google Shape;122;g17da2a991ee_0_10"/>
          <p:cNvPicPr preferRelativeResize="0"/>
          <p:nvPr/>
        </p:nvPicPr>
        <p:blipFill>
          <a:blip r:embed="rId5">
            <a:alphaModFix/>
          </a:blip>
          <a:stretch>
            <a:fillRect/>
          </a:stretch>
        </p:blipFill>
        <p:spPr>
          <a:xfrm>
            <a:off x="4908374" y="3097327"/>
            <a:ext cx="4095474" cy="1927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